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65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6858000" cy="92964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791" autoAdjust="0"/>
  </p:normalViewPr>
  <p:slideViewPr>
    <p:cSldViewPr>
      <p:cViewPr varScale="1">
        <p:scale>
          <a:sx n="118" d="100"/>
          <a:sy n="118" d="100"/>
        </p:scale>
        <p:origin x="140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62BA9-7F04-4816-A050-9AFD0553C81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CB3C9-7C50-45F9-9564-DCF19BD0E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63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EFBE4-46B2-4B3C-AB58-E649753C0DC8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1159C-9424-437D-A848-232395D69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011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1159C-9424-437D-A848-232395D693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60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Europe - </a:t>
            </a:r>
            <a:r>
              <a:rPr lang="en-US" dirty="0" err="1"/>
              <a:t>bordeaux</a:t>
            </a:r>
            <a:r>
              <a:rPr lang="en-US" dirty="0"/>
              <a:t>, chianti, </a:t>
            </a:r>
            <a:r>
              <a:rPr lang="en-US" dirty="0" err="1"/>
              <a:t>riesling</a:t>
            </a:r>
            <a:r>
              <a:rPr lang="en-US" dirty="0"/>
              <a:t>, </a:t>
            </a:r>
            <a:r>
              <a:rPr lang="en-US" dirty="0" err="1"/>
              <a:t>tempranillo</a:t>
            </a:r>
            <a:r>
              <a:rPr lang="en-US" dirty="0"/>
              <a:t>, port,</a:t>
            </a:r>
            <a:r>
              <a:rPr lang="en-US" baseline="0" dirty="0"/>
              <a:t> claret</a:t>
            </a:r>
          </a:p>
          <a:p>
            <a:r>
              <a:rPr lang="en-US" baseline="0" dirty="0"/>
              <a:t>South Africa -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Chenin Blanc, Australia-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shiraz,  New Zealand -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Sauvignon Blanc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South America –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malbec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New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York –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riesling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Cab franc, Cal. cabernet sauvignon,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Chardonnay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Oregon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Pinot Noir –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desert wine</a:t>
            </a:r>
          </a:p>
          <a:p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 wine makers in the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midwest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75-25%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1159C-9424-437D-A848-232395D6932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58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Bruce</a:t>
            </a:r>
            <a:r>
              <a:rPr lang="en-US" baseline="0" dirty="0"/>
              <a:t> </a:t>
            </a:r>
            <a:r>
              <a:rPr lang="en-US" baseline="0" dirty="0" err="1"/>
              <a:t>Bordelon</a:t>
            </a:r>
            <a:endParaRPr lang="en-US" baseline="0" dirty="0"/>
          </a:p>
          <a:p>
            <a:r>
              <a:rPr lang="en-US" baseline="0" dirty="0"/>
              <a:t>Peter </a:t>
            </a:r>
            <a:r>
              <a:rPr lang="en-US" baseline="0" dirty="0" err="1"/>
              <a:t>Hemstead</a:t>
            </a:r>
            <a:endParaRPr lang="en-US" baseline="0" dirty="0"/>
          </a:p>
          <a:p>
            <a:r>
              <a:rPr lang="en-US" baseline="0" dirty="0"/>
              <a:t>Tom </a:t>
            </a:r>
            <a:r>
              <a:rPr lang="en-US" baseline="0" dirty="0" err="1"/>
              <a:t>Plocher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1159C-9424-437D-A848-232395D6932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32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Highway 136 and 67 South West corner Gov. Furnas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1159C-9424-437D-A848-232395D693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39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Tax – Prior to the 1913</a:t>
            </a:r>
            <a:r>
              <a:rPr lang="en-US" baseline="0" dirty="0"/>
              <a:t> creation of the national income tax 1/3 of Uncle Sam's taxes came from liquor. </a:t>
            </a:r>
            <a:r>
              <a:rPr lang="en-US" dirty="0"/>
              <a:t>After WWI influx</a:t>
            </a:r>
            <a:r>
              <a:rPr lang="en-US" baseline="0" dirty="0"/>
              <a:t> of tax revenues was so great that they decided they didn’t need liquor taxes till the early 30’s and tax revenues fell. Temperance movement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1159C-9424-437D-A848-232395D693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00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Drop in Income tax </a:t>
            </a:r>
            <a:r>
              <a:rPr lang="en-US" baseline="0" dirty="0"/>
              <a:t>revenues 1930-31 by 15% 1932 by another 37% till 1933 it was down a full 60% of 1930.</a:t>
            </a:r>
          </a:p>
          <a:p>
            <a:r>
              <a:rPr lang="en-US" baseline="0" dirty="0"/>
              <a:t>Repeal Dec. 5, 1933 </a:t>
            </a:r>
          </a:p>
          <a:p>
            <a:r>
              <a:rPr lang="en-US" baseline="0" dirty="0"/>
              <a:t>Each State then was in control of its own liquor laws.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1159C-9424-437D-A848-232395D693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82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Sandra Scofield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Nov. 11, 1940 Armistice Day Freeze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farm subsidies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Nebraska Table Wine – American</a:t>
            </a:r>
            <a:r>
              <a:rPr lang="en-US" baseline="0" dirty="0"/>
              <a:t> Table Wine</a:t>
            </a:r>
          </a:p>
          <a:p>
            <a:r>
              <a:rPr lang="en-US" dirty="0"/>
              <a:t>Full circle </a:t>
            </a:r>
            <a:r>
              <a:rPr lang="en-US"/>
              <a:t>ag industries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1159C-9424-437D-A848-232395D693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02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Wine America The National Association of American</a:t>
            </a:r>
            <a:r>
              <a:rPr lang="en-US" baseline="0" dirty="0"/>
              <a:t> Wineries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1159C-9424-437D-A848-232395D6932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93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wine out of good grapes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1159C-9424-437D-A848-232395D6932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27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Harvest cost – hand labor cost .20</a:t>
            </a:r>
            <a:r>
              <a:rPr lang="en-US" baseline="0" dirty="0"/>
              <a:t> to .25 cents per pound Machine low is .03-.04 cents to average .10 cents.</a:t>
            </a:r>
            <a:endParaRPr lang="en-US" dirty="0"/>
          </a:p>
          <a:p>
            <a:r>
              <a:rPr lang="en-US" dirty="0"/>
              <a:t>3-3.5 % current</a:t>
            </a:r>
            <a:r>
              <a:rPr lang="en-US" baseline="0" dirty="0"/>
              <a:t> percentage of total wine sales that Nebraska wines control</a:t>
            </a:r>
          </a:p>
          <a:p>
            <a:r>
              <a:rPr lang="en-US" baseline="0" dirty="0"/>
              <a:t>Goal in 6-7% of total sales, </a:t>
            </a:r>
          </a:p>
          <a:p>
            <a:r>
              <a:rPr lang="en-US" baseline="0" dirty="0"/>
              <a:t>Increase of grape acres double of the current acres plus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1159C-9424-437D-A848-232395D6932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29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</a:t>
            </a:r>
            <a:r>
              <a:rPr lang="en-US" baseline="0" dirty="0"/>
              <a:t> a annual crop, damage next years buds and the carry over in the plant itself.</a:t>
            </a:r>
          </a:p>
          <a:p>
            <a:r>
              <a:rPr lang="en-US" baseline="0" dirty="0"/>
              <a:t>Organic certification</a:t>
            </a:r>
          </a:p>
          <a:p>
            <a:r>
              <a:rPr lang="en-US" baseline="0" dirty="0"/>
              <a:t>Mom’s tomato garden</a:t>
            </a:r>
          </a:p>
          <a:p>
            <a:r>
              <a:rPr lang="en-US" baseline="0" dirty="0"/>
              <a:t>Drift Watch or Field Watch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1159C-9424-437D-A848-232395D6932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70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26" Type="http://schemas.microsoft.com/office/2007/relationships/hdphoto" Target="../media/hdphoto4.wdp"/><Relationship Id="rId3" Type="http://schemas.openxmlformats.org/officeDocument/2006/relationships/image" Target="../media/image4.png"/><Relationship Id="rId21" Type="http://schemas.openxmlformats.org/officeDocument/2006/relationships/image" Target="../media/image20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3.png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29" Type="http://schemas.openxmlformats.org/officeDocument/2006/relationships/image" Target="../media/image25.jpeg"/><Relationship Id="rId1" Type="http://schemas.openxmlformats.org/officeDocument/2006/relationships/vmlDrawing" Target="../drawings/vmlDrawing1.vml"/><Relationship Id="rId6" Type="http://schemas.microsoft.com/office/2007/relationships/hdphoto" Target="../media/hdphoto2.wdp"/><Relationship Id="rId11" Type="http://schemas.openxmlformats.org/officeDocument/2006/relationships/image" Target="../media/image10.jpeg"/><Relationship Id="rId24" Type="http://schemas.microsoft.com/office/2007/relationships/hdphoto" Target="../media/hdphoto3.wdp"/><Relationship Id="rId32" Type="http://schemas.openxmlformats.org/officeDocument/2006/relationships/image" Target="../media/image26.png"/><Relationship Id="rId5" Type="http://schemas.openxmlformats.org/officeDocument/2006/relationships/image" Target="../media/image5.jpe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28" Type="http://schemas.microsoft.com/office/2007/relationships/hdphoto" Target="../media/hdphoto5.wdp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31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Relationship Id="rId27" Type="http://schemas.openxmlformats.org/officeDocument/2006/relationships/image" Target="../media/image24.jpeg"/><Relationship Id="rId30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56C15D-8BED-468B-A273-989AFE73845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D8FE85-28C2-4870-95C6-3CE3AFD3035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7308"/>
            <a:ext cx="9144000" cy="658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Subtitle 2"/>
          <p:cNvSpPr txBox="1">
            <a:spLocks/>
          </p:cNvSpPr>
          <p:nvPr userDrawn="1"/>
        </p:nvSpPr>
        <p:spPr>
          <a:xfrm>
            <a:off x="152400" y="345831"/>
            <a:ext cx="8305800" cy="9495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0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“Nebraska”      the Next Napa Valley?</a:t>
            </a:r>
            <a:endParaRPr lang="en-US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8A97B7-795A-4F0E-8D4E-AD9755C19067}" type="datetimeFigureOut">
              <a:rPr lang="en-US" smtClean="0"/>
              <a:pPr/>
              <a:t>11/10/2021</a:t>
            </a:fld>
            <a:endParaRPr lang="en-US"/>
          </a:p>
        </p:txBody>
      </p:sp>
      <p:pic>
        <p:nvPicPr>
          <p:cNvPr id="10" name="Picture 23" descr="E:\Photos A\New folder (2)\P7160029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432" y="6038306"/>
            <a:ext cx="1229541" cy="81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5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388" y="6023280"/>
            <a:ext cx="539931" cy="39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9"/>
          <p:cNvGrpSpPr>
            <a:grpSpLocks/>
          </p:cNvGrpSpPr>
          <p:nvPr userDrawn="1"/>
        </p:nvGrpSpPr>
        <p:grpSpPr bwMode="auto">
          <a:xfrm>
            <a:off x="1588" y="6021388"/>
            <a:ext cx="9144000" cy="854075"/>
            <a:chOff x="0" y="601"/>
            <a:chExt cx="5760" cy="538"/>
          </a:xfrm>
        </p:grpSpPr>
        <p:grpSp>
          <p:nvGrpSpPr>
            <p:cNvPr id="13" name="Group 20"/>
            <p:cNvGrpSpPr>
              <a:grpSpLocks/>
            </p:cNvGrpSpPr>
            <p:nvPr userDrawn="1"/>
          </p:nvGrpSpPr>
          <p:grpSpPr bwMode="auto">
            <a:xfrm>
              <a:off x="0" y="603"/>
              <a:ext cx="5760" cy="536"/>
              <a:chOff x="0" y="603"/>
              <a:chExt cx="5760" cy="536"/>
            </a:xfrm>
          </p:grpSpPr>
          <p:pic>
            <p:nvPicPr>
              <p:cNvPr id="15" name="Picture 22" descr="Scan0004"/>
              <p:cNvPicPr>
                <a:picLocks noChangeAspect="1" noChangeArrowheads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93" t="13718" r="60861" b="54250"/>
              <a:stretch>
                <a:fillRect/>
              </a:stretch>
            </p:blipFill>
            <p:spPr bwMode="auto">
              <a:xfrm>
                <a:off x="3263" y="604"/>
                <a:ext cx="446" cy="5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3" descr="P1010179"/>
              <p:cNvPicPr>
                <a:picLocks noChangeAspect="1" noChangeArrowheads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11" r="25926" b="27573"/>
              <a:stretch>
                <a:fillRect/>
              </a:stretch>
            </p:blipFill>
            <p:spPr bwMode="auto">
              <a:xfrm>
                <a:off x="1152" y="768"/>
                <a:ext cx="396" cy="3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4" descr="P1010082"/>
              <p:cNvPicPr>
                <a:picLocks noChangeAspect="1" noChangeArrowheads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75" r="17241" b="13615"/>
              <a:stretch>
                <a:fillRect/>
              </a:stretch>
            </p:blipFill>
            <p:spPr bwMode="auto">
              <a:xfrm>
                <a:off x="370" y="932"/>
                <a:ext cx="370" cy="1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5" descr="P1010344"/>
              <p:cNvPicPr>
                <a:picLocks noChangeAspect="1" noChangeArrowheads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59" r="35245"/>
              <a:stretch>
                <a:fillRect/>
              </a:stretch>
            </p:blipFill>
            <p:spPr bwMode="auto">
              <a:xfrm>
                <a:off x="0" y="604"/>
                <a:ext cx="372" cy="5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6" descr="P1010608"/>
              <p:cNvPicPr>
                <a:picLocks noChangeAspect="1" noChangeArrowheads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88" b="14862"/>
              <a:stretch>
                <a:fillRect/>
              </a:stretch>
            </p:blipFill>
            <p:spPr bwMode="auto">
              <a:xfrm>
                <a:off x="1152" y="618"/>
                <a:ext cx="396" cy="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7" descr="P1010460"/>
              <p:cNvPicPr>
                <a:picLocks noChangeAspect="1" noChangeArrowheads="1"/>
              </p:cNvPicPr>
              <p:nvPr userDrawn="1"/>
            </p:nvPicPr>
            <p:blipFill>
              <a:blip r:embed="rId13" cstate="print">
                <a:lum bright="-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40" t="24323" r="22948" b="4013"/>
              <a:stretch>
                <a:fillRect/>
              </a:stretch>
            </p:blipFill>
            <p:spPr bwMode="auto">
              <a:xfrm>
                <a:off x="371" y="603"/>
                <a:ext cx="367" cy="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8" descr="P1010171 (2)"/>
              <p:cNvPicPr>
                <a:picLocks noChangeAspect="1" noChangeArrowheads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198" t="37970" r="11385" b="12985"/>
              <a:stretch>
                <a:fillRect/>
              </a:stretch>
            </p:blipFill>
            <p:spPr bwMode="auto">
              <a:xfrm>
                <a:off x="2681" y="811"/>
                <a:ext cx="245" cy="3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9" descr="P1010600 (2)"/>
              <p:cNvPicPr>
                <a:picLocks noChangeAspect="1" noChangeArrowheads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11" t="4892" r="30028" b="21718"/>
              <a:stretch>
                <a:fillRect/>
              </a:stretch>
            </p:blipFill>
            <p:spPr bwMode="auto">
              <a:xfrm>
                <a:off x="2926" y="813"/>
                <a:ext cx="338" cy="3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30" descr="P1010025"/>
              <p:cNvPicPr>
                <a:picLocks noChangeAspect="1" noChangeArrowheads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39" b="42462"/>
              <a:stretch>
                <a:fillRect/>
              </a:stretch>
            </p:blipFill>
            <p:spPr bwMode="auto">
              <a:xfrm>
                <a:off x="2681" y="604"/>
                <a:ext cx="582" cy="2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31" descr="P1010952"/>
              <p:cNvPicPr>
                <a:picLocks noChangeAspect="1" noChangeArrowheads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34" r="19113"/>
              <a:stretch>
                <a:fillRect/>
              </a:stretch>
            </p:blipFill>
            <p:spPr bwMode="auto">
              <a:xfrm>
                <a:off x="2326" y="605"/>
                <a:ext cx="359" cy="5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32" descr="P1010145"/>
              <p:cNvPicPr>
                <a:picLocks noChangeAspect="1" noChangeArrowheads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28" r="37183" b="20279"/>
              <a:stretch>
                <a:fillRect/>
              </a:stretch>
            </p:blipFill>
            <p:spPr bwMode="auto">
              <a:xfrm>
                <a:off x="5410" y="604"/>
                <a:ext cx="168" cy="2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33" descr="P1010942"/>
              <p:cNvPicPr>
                <a:picLocks noChangeAspect="1" noChangeArrowheads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38" b="42229"/>
              <a:stretch>
                <a:fillRect/>
              </a:stretch>
            </p:blipFill>
            <p:spPr bwMode="auto">
              <a:xfrm>
                <a:off x="3707" y="878"/>
                <a:ext cx="713" cy="2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34" descr="P1010171"/>
              <p:cNvPicPr>
                <a:picLocks noChangeAspect="1" noChangeArrowheads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603" b="32317"/>
              <a:stretch>
                <a:fillRect/>
              </a:stretch>
            </p:blipFill>
            <p:spPr bwMode="auto">
              <a:xfrm>
                <a:off x="3705" y="605"/>
                <a:ext cx="722" cy="2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35" descr="P1010375"/>
              <p:cNvPicPr>
                <a:picLocks noChangeAspect="1" noChangeArrowheads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983" r="6712"/>
              <a:stretch>
                <a:fillRect/>
              </a:stretch>
            </p:blipFill>
            <p:spPr bwMode="auto">
              <a:xfrm>
                <a:off x="4678" y="605"/>
                <a:ext cx="452" cy="2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37" descr="P1010860"/>
              <p:cNvPicPr>
                <a:picLocks noChangeAspect="1" noChangeArrowheads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38" t="8569" b="54294"/>
              <a:stretch>
                <a:fillRect/>
              </a:stretch>
            </p:blipFill>
            <p:spPr bwMode="auto">
              <a:xfrm>
                <a:off x="739" y="611"/>
                <a:ext cx="415" cy="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38" descr="P1011005"/>
              <p:cNvPicPr>
                <a:picLocks noChangeAspect="1" noChangeArrowheads="1"/>
              </p:cNvPicPr>
              <p:nvPr userDrawn="1"/>
            </p:nvPicPr>
            <p:blipFill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colorTemperature colorTemp="11200"/>
                        </a14:imgEffect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527" r="27101" b="40622"/>
              <a:stretch>
                <a:fillRect/>
              </a:stretch>
            </p:blipFill>
            <p:spPr bwMode="auto">
              <a:xfrm>
                <a:off x="4675" y="834"/>
                <a:ext cx="906" cy="2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39" descr="untitled1"/>
              <p:cNvPicPr>
                <a:picLocks noChangeAspect="1" noChangeArrowheads="1"/>
              </p:cNvPicPr>
              <p:nvPr userDrawn="1"/>
            </p:nvPicPr>
            <p:blipFill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12" r="16129"/>
              <a:stretch>
                <a:fillRect/>
              </a:stretch>
            </p:blipFill>
            <p:spPr bwMode="auto">
              <a:xfrm>
                <a:off x="4420" y="606"/>
                <a:ext cx="260" cy="5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40" descr="P1010107 (3)"/>
              <p:cNvPicPr>
                <a:picLocks noChangeAspect="1" noChangeArrowheads="1"/>
              </p:cNvPicPr>
              <p:nvPr userDrawn="1"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75" y="605"/>
                <a:ext cx="185" cy="5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41" descr="P1010195 (3)"/>
              <p:cNvPicPr>
                <a:picLocks noChangeAspect="1" noChangeArrowheads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76" r="2910" b="3722"/>
              <a:stretch>
                <a:fillRect/>
              </a:stretch>
            </p:blipFill>
            <p:spPr bwMode="auto">
              <a:xfrm>
                <a:off x="739" y="686"/>
                <a:ext cx="415" cy="4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Line 42"/>
              <p:cNvSpPr>
                <a:spLocks noChangeShapeType="1"/>
              </p:cNvSpPr>
              <p:nvPr userDrawn="1"/>
            </p:nvSpPr>
            <p:spPr bwMode="auto">
              <a:xfrm flipV="1">
                <a:off x="0" y="1128"/>
                <a:ext cx="5760" cy="8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" name="Line 43"/>
            <p:cNvSpPr>
              <a:spLocks noChangeShapeType="1"/>
            </p:cNvSpPr>
            <p:nvPr userDrawn="1"/>
          </p:nvSpPr>
          <p:spPr bwMode="auto">
            <a:xfrm flipV="1">
              <a:off x="0" y="601"/>
              <a:ext cx="5760" cy="8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Rectangle 48"/>
          <p:cNvSpPr>
            <a:spLocks noChangeArrowheads="1"/>
          </p:cNvSpPr>
          <p:nvPr userDrawn="1"/>
        </p:nvSpPr>
        <p:spPr bwMode="auto">
          <a:xfrm>
            <a:off x="7001194" y="6486961"/>
            <a:ext cx="1957074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sz="1600" b="1" dirty="0">
                <a:latin typeface="Times New Roman" pitchFamily="18" charset="0"/>
              </a:rPr>
              <a:t>   </a:t>
            </a: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</a:rPr>
              <a:t>viticulture.unl.edu</a:t>
            </a:r>
          </a:p>
        </p:txBody>
      </p:sp>
      <p:graphicFrame>
        <p:nvGraphicFramePr>
          <p:cNvPr id="36" name="Object 49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344557827"/>
              </p:ext>
            </p:extLst>
          </p:nvPr>
        </p:nvGraphicFramePr>
        <p:xfrm>
          <a:off x="0" y="4115638"/>
          <a:ext cx="2720975" cy="273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Image" r:id="rId30" imgW="11911111" imgH="11961905" progId="Photoshop.Image.9">
                  <p:embed/>
                </p:oleObj>
              </mc:Choice>
              <mc:Fallback>
                <p:oleObj name="Image" r:id="rId30" imgW="11911111" imgH="11961905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115638"/>
                        <a:ext cx="2720975" cy="2732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Subtitle 2"/>
          <p:cNvSpPr txBox="1">
            <a:spLocks/>
          </p:cNvSpPr>
          <p:nvPr userDrawn="1"/>
        </p:nvSpPr>
        <p:spPr>
          <a:xfrm>
            <a:off x="2209800" y="21336"/>
            <a:ext cx="4956049" cy="949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˃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latin typeface="Tempus Sans ITC" pitchFamily="82" charset="0"/>
            </a:endParaRPr>
          </a:p>
        </p:txBody>
      </p:sp>
      <p:pic>
        <p:nvPicPr>
          <p:cNvPr id="38" name="Picture 20" descr="C:\Users\haasgamet\AppData\Local\Microsoft\Windows\Temporary Internet Files\Content.Outlook\IR9MDMQN\Nv_Viticulture-Agronomy_and_Horticulture_RGB-large.png"/>
          <p:cNvPicPr>
            <a:picLocks noChangeAspect="1" noChangeArrowheads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184" y="6081437"/>
            <a:ext cx="1117673" cy="71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578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56C15D-8BED-468B-A273-989AFE73845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D8FE85-28C2-4870-95C6-3CE3AFD30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025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9275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56C15D-8BED-468B-A273-989AFE73845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D8FE85-28C2-4870-95C6-3CE3AFD30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49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9108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56C15D-8BED-468B-A273-989AFE73845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D8FE85-28C2-4870-95C6-3CE3AFD30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56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56C15D-8BED-468B-A273-989AFE73845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D8FE85-28C2-4870-95C6-3CE3AFD30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73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56C15D-8BED-468B-A273-989AFE73845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D8FE85-28C2-4870-95C6-3CE3AFD30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50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05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56C15D-8BED-468B-A273-989AFE73845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D8FE85-28C2-4870-95C6-3CE3AFD30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09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56C15D-8BED-468B-A273-989AFE738450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1D8FE85-28C2-4870-95C6-3CE3AFD30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190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9" name="Group 44"/>
          <p:cNvGrpSpPr>
            <a:grpSpLocks/>
          </p:cNvGrpSpPr>
          <p:nvPr userDrawn="1"/>
        </p:nvGrpSpPr>
        <p:grpSpPr bwMode="auto">
          <a:xfrm>
            <a:off x="5894391" y="6311778"/>
            <a:ext cx="2695577" cy="461964"/>
            <a:chOff x="2860" y="3415"/>
            <a:chExt cx="1698" cy="291"/>
          </a:xfrm>
        </p:grpSpPr>
        <p:pic>
          <p:nvPicPr>
            <p:cNvPr id="10" name="Picture 46" descr="modifiedredgrape"/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98" b="7895"/>
            <a:stretch>
              <a:fillRect/>
            </a:stretch>
          </p:blipFill>
          <p:spPr bwMode="auto">
            <a:xfrm>
              <a:off x="2863" y="3446"/>
              <a:ext cx="171" cy="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47"/>
            <p:cNvSpPr>
              <a:spLocks noChangeArrowheads="1"/>
            </p:cNvSpPr>
            <p:nvPr userDrawn="1"/>
          </p:nvSpPr>
          <p:spPr bwMode="auto">
            <a:xfrm>
              <a:off x="2860" y="3443"/>
              <a:ext cx="177" cy="23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48"/>
            <p:cNvSpPr>
              <a:spLocks noChangeArrowheads="1"/>
            </p:cNvSpPr>
            <p:nvPr userDrawn="1"/>
          </p:nvSpPr>
          <p:spPr bwMode="auto">
            <a:xfrm>
              <a:off x="3023" y="3415"/>
              <a:ext cx="153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 dirty="0">
                  <a:latin typeface="Times New Roman" pitchFamily="18" charset="0"/>
                </a:rPr>
                <a:t>viticulture.unl.edu</a:t>
              </a:r>
            </a:p>
          </p:txBody>
        </p:sp>
      </p:grpSp>
      <p:pic>
        <p:nvPicPr>
          <p:cNvPr id="13" name="Picture 2" descr="C:\Users\haasgamet\Desktop\Logo\Nh_Viticulture-Agronomy_and_Horticulture_RGB-large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86500"/>
            <a:ext cx="1604295" cy="46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43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26" Type="http://schemas.microsoft.com/office/2007/relationships/hdphoto" Target="../media/hdphoto4.wdp"/><Relationship Id="rId3" Type="http://schemas.openxmlformats.org/officeDocument/2006/relationships/image" Target="../media/image4.png"/><Relationship Id="rId21" Type="http://schemas.openxmlformats.org/officeDocument/2006/relationships/image" Target="../media/image20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29" Type="http://schemas.openxmlformats.org/officeDocument/2006/relationships/image" Target="../media/image25.jpeg"/><Relationship Id="rId1" Type="http://schemas.openxmlformats.org/officeDocument/2006/relationships/vmlDrawing" Target="../drawings/vmlDrawing2.vml"/><Relationship Id="rId6" Type="http://schemas.microsoft.com/office/2007/relationships/hdphoto" Target="../media/hdphoto2.wdp"/><Relationship Id="rId11" Type="http://schemas.openxmlformats.org/officeDocument/2006/relationships/image" Target="../media/image10.jpeg"/><Relationship Id="rId24" Type="http://schemas.microsoft.com/office/2007/relationships/hdphoto" Target="../media/hdphoto3.wdp"/><Relationship Id="rId32" Type="http://schemas.openxmlformats.org/officeDocument/2006/relationships/image" Target="../media/image26.png"/><Relationship Id="rId5" Type="http://schemas.openxmlformats.org/officeDocument/2006/relationships/image" Target="../media/image5.jpe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28" Type="http://schemas.microsoft.com/office/2007/relationships/hdphoto" Target="../media/hdphoto5.wdp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31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Relationship Id="rId27" Type="http://schemas.openxmlformats.org/officeDocument/2006/relationships/image" Target="../media/image24.jpeg"/><Relationship Id="rId30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7308"/>
            <a:ext cx="9144000" cy="658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8A97B7-795A-4F0E-8D4E-AD9755C1906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9" name="Picture 23" descr="E:\Photos A\New folder (2)\P71600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432" y="6038306"/>
            <a:ext cx="1229541" cy="81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388" y="6023280"/>
            <a:ext cx="539931" cy="39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9"/>
          <p:cNvGrpSpPr>
            <a:grpSpLocks/>
          </p:cNvGrpSpPr>
          <p:nvPr/>
        </p:nvGrpSpPr>
        <p:grpSpPr bwMode="auto">
          <a:xfrm>
            <a:off x="1588" y="6021388"/>
            <a:ext cx="9144000" cy="854075"/>
            <a:chOff x="0" y="601"/>
            <a:chExt cx="5760" cy="538"/>
          </a:xfrm>
        </p:grpSpPr>
        <p:grpSp>
          <p:nvGrpSpPr>
            <p:cNvPr id="12" name="Group 20"/>
            <p:cNvGrpSpPr>
              <a:grpSpLocks/>
            </p:cNvGrpSpPr>
            <p:nvPr userDrawn="1"/>
          </p:nvGrpSpPr>
          <p:grpSpPr bwMode="auto">
            <a:xfrm>
              <a:off x="0" y="603"/>
              <a:ext cx="5760" cy="536"/>
              <a:chOff x="0" y="603"/>
              <a:chExt cx="5760" cy="536"/>
            </a:xfrm>
          </p:grpSpPr>
          <p:pic>
            <p:nvPicPr>
              <p:cNvPr id="14" name="Picture 22" descr="Scan0004"/>
              <p:cNvPicPr>
                <a:picLocks noChangeAspect="1" noChangeArrowheads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93" t="13718" r="60861" b="54250"/>
              <a:stretch>
                <a:fillRect/>
              </a:stretch>
            </p:blipFill>
            <p:spPr bwMode="auto">
              <a:xfrm>
                <a:off x="3263" y="604"/>
                <a:ext cx="446" cy="5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3" descr="P1010179"/>
              <p:cNvPicPr>
                <a:picLocks noChangeAspect="1" noChangeArrowheads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11" r="25926" b="27573"/>
              <a:stretch>
                <a:fillRect/>
              </a:stretch>
            </p:blipFill>
            <p:spPr bwMode="auto">
              <a:xfrm>
                <a:off x="1152" y="768"/>
                <a:ext cx="396" cy="3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4" descr="P1010082"/>
              <p:cNvPicPr>
                <a:picLocks noChangeAspect="1" noChangeArrowheads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75" r="17241" b="13615"/>
              <a:stretch>
                <a:fillRect/>
              </a:stretch>
            </p:blipFill>
            <p:spPr bwMode="auto">
              <a:xfrm>
                <a:off x="370" y="932"/>
                <a:ext cx="370" cy="1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5" descr="P1010344"/>
              <p:cNvPicPr>
                <a:picLocks noChangeAspect="1" noChangeArrowheads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59" r="35245"/>
              <a:stretch>
                <a:fillRect/>
              </a:stretch>
            </p:blipFill>
            <p:spPr bwMode="auto">
              <a:xfrm>
                <a:off x="0" y="604"/>
                <a:ext cx="372" cy="5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6" descr="P1010608"/>
              <p:cNvPicPr>
                <a:picLocks noChangeAspect="1" noChangeArrowheads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88" b="14862"/>
              <a:stretch>
                <a:fillRect/>
              </a:stretch>
            </p:blipFill>
            <p:spPr bwMode="auto">
              <a:xfrm>
                <a:off x="1152" y="618"/>
                <a:ext cx="396" cy="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7" descr="P1010460"/>
              <p:cNvPicPr>
                <a:picLocks noChangeAspect="1" noChangeArrowheads="1"/>
              </p:cNvPicPr>
              <p:nvPr userDrawn="1"/>
            </p:nvPicPr>
            <p:blipFill>
              <a:blip r:embed="rId13" cstate="print">
                <a:lum bright="-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40" t="24323" r="22948" b="4013"/>
              <a:stretch>
                <a:fillRect/>
              </a:stretch>
            </p:blipFill>
            <p:spPr bwMode="auto">
              <a:xfrm>
                <a:off x="371" y="603"/>
                <a:ext cx="367" cy="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8" descr="P1010171 (2)"/>
              <p:cNvPicPr>
                <a:picLocks noChangeAspect="1" noChangeArrowheads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198" t="37970" r="11385" b="12985"/>
              <a:stretch>
                <a:fillRect/>
              </a:stretch>
            </p:blipFill>
            <p:spPr bwMode="auto">
              <a:xfrm>
                <a:off x="2681" y="811"/>
                <a:ext cx="245" cy="3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9" descr="P1010600 (2)"/>
              <p:cNvPicPr>
                <a:picLocks noChangeAspect="1" noChangeArrowheads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11" t="4892" r="30028" b="21718"/>
              <a:stretch>
                <a:fillRect/>
              </a:stretch>
            </p:blipFill>
            <p:spPr bwMode="auto">
              <a:xfrm>
                <a:off x="2926" y="813"/>
                <a:ext cx="338" cy="3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30" descr="P1010025"/>
              <p:cNvPicPr>
                <a:picLocks noChangeAspect="1" noChangeArrowheads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39" b="42462"/>
              <a:stretch>
                <a:fillRect/>
              </a:stretch>
            </p:blipFill>
            <p:spPr bwMode="auto">
              <a:xfrm>
                <a:off x="2681" y="604"/>
                <a:ext cx="582" cy="2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31" descr="P1010952"/>
              <p:cNvPicPr>
                <a:picLocks noChangeAspect="1" noChangeArrowheads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34" r="19113"/>
              <a:stretch>
                <a:fillRect/>
              </a:stretch>
            </p:blipFill>
            <p:spPr bwMode="auto">
              <a:xfrm>
                <a:off x="2326" y="605"/>
                <a:ext cx="359" cy="5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32" descr="P1010145"/>
              <p:cNvPicPr>
                <a:picLocks noChangeAspect="1" noChangeArrowheads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28" r="37183" b="20279"/>
              <a:stretch>
                <a:fillRect/>
              </a:stretch>
            </p:blipFill>
            <p:spPr bwMode="auto">
              <a:xfrm>
                <a:off x="5410" y="604"/>
                <a:ext cx="168" cy="2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33" descr="P1010942"/>
              <p:cNvPicPr>
                <a:picLocks noChangeAspect="1" noChangeArrowheads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38" b="42229"/>
              <a:stretch>
                <a:fillRect/>
              </a:stretch>
            </p:blipFill>
            <p:spPr bwMode="auto">
              <a:xfrm>
                <a:off x="3707" y="878"/>
                <a:ext cx="713" cy="2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34" descr="P1010171"/>
              <p:cNvPicPr>
                <a:picLocks noChangeAspect="1" noChangeArrowheads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603" b="32317"/>
              <a:stretch>
                <a:fillRect/>
              </a:stretch>
            </p:blipFill>
            <p:spPr bwMode="auto">
              <a:xfrm>
                <a:off x="3705" y="605"/>
                <a:ext cx="722" cy="2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35" descr="P1010375"/>
              <p:cNvPicPr>
                <a:picLocks noChangeAspect="1" noChangeArrowheads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983" r="6712"/>
              <a:stretch>
                <a:fillRect/>
              </a:stretch>
            </p:blipFill>
            <p:spPr bwMode="auto">
              <a:xfrm>
                <a:off x="4678" y="605"/>
                <a:ext cx="452" cy="2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37" descr="P1010860"/>
              <p:cNvPicPr>
                <a:picLocks noChangeAspect="1" noChangeArrowheads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38" t="8569" b="54294"/>
              <a:stretch>
                <a:fillRect/>
              </a:stretch>
            </p:blipFill>
            <p:spPr bwMode="auto">
              <a:xfrm>
                <a:off x="739" y="611"/>
                <a:ext cx="415" cy="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38" descr="P1011005"/>
              <p:cNvPicPr>
                <a:picLocks noChangeAspect="1" noChangeArrowheads="1"/>
              </p:cNvPicPr>
              <p:nvPr userDrawn="1"/>
            </p:nvPicPr>
            <p:blipFill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colorTemperature colorTemp="11200"/>
                        </a14:imgEffect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527" r="27101" b="40622"/>
              <a:stretch>
                <a:fillRect/>
              </a:stretch>
            </p:blipFill>
            <p:spPr bwMode="auto">
              <a:xfrm>
                <a:off x="4675" y="834"/>
                <a:ext cx="906" cy="2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39" descr="untitled1"/>
              <p:cNvPicPr>
                <a:picLocks noChangeAspect="1" noChangeArrowheads="1"/>
              </p:cNvPicPr>
              <p:nvPr userDrawn="1"/>
            </p:nvPicPr>
            <p:blipFill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12" r="16129"/>
              <a:stretch>
                <a:fillRect/>
              </a:stretch>
            </p:blipFill>
            <p:spPr bwMode="auto">
              <a:xfrm>
                <a:off x="4420" y="606"/>
                <a:ext cx="260" cy="5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40" descr="P1010107 (3)"/>
              <p:cNvPicPr>
                <a:picLocks noChangeAspect="1" noChangeArrowheads="1"/>
              </p:cNvPicPr>
              <p:nvPr userDrawn="1"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75" y="605"/>
                <a:ext cx="185" cy="5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41" descr="P1010195 (3)"/>
              <p:cNvPicPr>
                <a:picLocks noChangeAspect="1" noChangeArrowheads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76" r="2910" b="3722"/>
              <a:stretch>
                <a:fillRect/>
              </a:stretch>
            </p:blipFill>
            <p:spPr bwMode="auto">
              <a:xfrm>
                <a:off x="739" y="686"/>
                <a:ext cx="415" cy="4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Line 42"/>
              <p:cNvSpPr>
                <a:spLocks noChangeShapeType="1"/>
              </p:cNvSpPr>
              <p:nvPr userDrawn="1"/>
            </p:nvSpPr>
            <p:spPr bwMode="auto">
              <a:xfrm flipV="1">
                <a:off x="0" y="1128"/>
                <a:ext cx="5760" cy="8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Line 43"/>
            <p:cNvSpPr>
              <a:spLocks noChangeShapeType="1"/>
            </p:cNvSpPr>
            <p:nvPr userDrawn="1"/>
          </p:nvSpPr>
          <p:spPr bwMode="auto">
            <a:xfrm flipV="1">
              <a:off x="0" y="601"/>
              <a:ext cx="5760" cy="8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Rectangle 48"/>
          <p:cNvSpPr>
            <a:spLocks noChangeArrowheads="1"/>
          </p:cNvSpPr>
          <p:nvPr/>
        </p:nvSpPr>
        <p:spPr bwMode="auto">
          <a:xfrm>
            <a:off x="7001194" y="6486961"/>
            <a:ext cx="1957074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sz="1600" b="1" dirty="0">
                <a:latin typeface="Times New Roman" pitchFamily="18" charset="0"/>
              </a:rPr>
              <a:t>   </a:t>
            </a: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</a:rPr>
              <a:t>viticulture.unl.edu</a:t>
            </a:r>
          </a:p>
        </p:txBody>
      </p:sp>
      <p:graphicFrame>
        <p:nvGraphicFramePr>
          <p:cNvPr id="35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4557827"/>
              </p:ext>
            </p:extLst>
          </p:nvPr>
        </p:nvGraphicFramePr>
        <p:xfrm>
          <a:off x="0" y="4115638"/>
          <a:ext cx="2720975" cy="273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Image" r:id="rId30" imgW="11911111" imgH="11961905" progId="Photoshop.Image.9">
                  <p:embed/>
                </p:oleObj>
              </mc:Choice>
              <mc:Fallback>
                <p:oleObj name="Image" r:id="rId30" imgW="11911111" imgH="11961905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115638"/>
                        <a:ext cx="2720975" cy="2732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Subtitle 2"/>
          <p:cNvSpPr txBox="1">
            <a:spLocks/>
          </p:cNvSpPr>
          <p:nvPr/>
        </p:nvSpPr>
        <p:spPr>
          <a:xfrm>
            <a:off x="2209800" y="21336"/>
            <a:ext cx="4956049" cy="949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˃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latin typeface="Tempus Sans ITC" pitchFamily="82" charset="0"/>
            </a:endParaRPr>
          </a:p>
        </p:txBody>
      </p:sp>
      <p:pic>
        <p:nvPicPr>
          <p:cNvPr id="37" name="Picture 20" descr="C:\Users\haasgamet\AppData\Local\Microsoft\Windows\Temporary Internet Files\Content.Outlook\IR9MDMQN\Nv_Viticulture-Agronomy_and_Horticulture_RGB-large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184" y="6081437"/>
            <a:ext cx="1117673" cy="71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3657600" y="304800"/>
            <a:ext cx="5638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“Nebraska”      </a:t>
            </a:r>
          </a:p>
          <a:p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next 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</a:t>
            </a:r>
            <a:r>
              <a:rPr lang="en-US" sz="4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Napa Valley?</a:t>
            </a:r>
          </a:p>
        </p:txBody>
      </p:sp>
    </p:spTree>
    <p:extLst>
      <p:ext uri="{BB962C8B-B14F-4D97-AF65-F5344CB8AC3E}">
        <p14:creationId xmlns:p14="http://schemas.microsoft.com/office/powerpoint/2010/main" val="743510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57200" y="249238"/>
            <a:ext cx="8205787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3600" b="1" dirty="0">
                <a:latin typeface="Times New Roman" pitchFamily="18" charset="0"/>
              </a:rPr>
              <a:t>June, 1997- University of Nebraska 	Viticulture Program initiated </a:t>
            </a:r>
          </a:p>
          <a:p>
            <a:pPr eaLnBrk="1" hangingPunct="1"/>
            <a:endParaRPr lang="en-US" b="1" dirty="0">
              <a:latin typeface="Times New Roman" pitchFamily="18" charset="0"/>
            </a:endParaRPr>
          </a:p>
          <a:p>
            <a:pPr eaLnBrk="1" hangingPunct="1"/>
            <a:r>
              <a:rPr lang="en-US" sz="3600" b="1" dirty="0">
                <a:latin typeface="Times New Roman" pitchFamily="18" charset="0"/>
              </a:rPr>
              <a:t>1997- Two bills passed by Nebraska Legislature:</a:t>
            </a:r>
          </a:p>
          <a:p>
            <a:r>
              <a:rPr lang="en-US" sz="3600" b="1" dirty="0">
                <a:latin typeface="Times New Roman" pitchFamily="18" charset="0"/>
              </a:rPr>
              <a:t> - allowing consumption on premises    </a:t>
            </a:r>
          </a:p>
          <a:p>
            <a:pPr eaLnBrk="1" hangingPunct="1"/>
            <a:r>
              <a:rPr lang="en-US" sz="3600" b="1" dirty="0">
                <a:latin typeface="Times New Roman" pitchFamily="18" charset="0"/>
              </a:rPr>
              <a:t> - allowing shipping of Nebraska wines</a:t>
            </a:r>
          </a:p>
          <a:p>
            <a:pPr eaLnBrk="1" hangingPunct="1"/>
            <a:r>
              <a:rPr lang="en-US" sz="3600" b="1" dirty="0">
                <a:latin typeface="Times New Roman" pitchFamily="18" charset="0"/>
              </a:rPr>
              <a:t>     </a:t>
            </a:r>
            <a:endParaRPr lang="en-US" sz="3600" dirty="0">
              <a:latin typeface="Times New Roman" pitchFamily="18" charset="0"/>
            </a:endParaRPr>
          </a:p>
          <a:p>
            <a:pPr eaLnBrk="1" hangingPunct="1"/>
            <a:endParaRPr lang="en-US" sz="2800" dirty="0">
              <a:latin typeface="Times New Roman" pitchFamily="18" charset="0"/>
            </a:endParaRPr>
          </a:p>
        </p:txBody>
      </p:sp>
      <p:pic>
        <p:nvPicPr>
          <p:cNvPr id="3" name="Picture 2" descr="F:\Fall 2004\P10110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13" b="28768"/>
          <a:stretch/>
        </p:blipFill>
        <p:spPr bwMode="auto">
          <a:xfrm>
            <a:off x="304800" y="4330260"/>
            <a:ext cx="8501743" cy="1569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0199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04800" y="177800"/>
            <a:ext cx="5593326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>
                <a:latin typeface="Times New Roman" pitchFamily="18" charset="0"/>
              </a:rPr>
              <a:t>September, 1997- </a:t>
            </a:r>
          </a:p>
          <a:p>
            <a:pPr eaLnBrk="1" hangingPunct="1"/>
            <a:r>
              <a:rPr lang="en-US" sz="3200" b="1" dirty="0">
                <a:latin typeface="Times New Roman" pitchFamily="18" charset="0"/>
              </a:rPr>
              <a:t>James Arthur Vineyards opens</a:t>
            </a:r>
          </a:p>
          <a:p>
            <a:pPr eaLnBrk="1" hangingPunct="1"/>
            <a:endParaRPr lang="en-US" sz="3200" b="1" dirty="0">
              <a:latin typeface="Times New Roman" pitchFamily="18" charset="0"/>
            </a:endParaRPr>
          </a:p>
          <a:p>
            <a:pPr eaLnBrk="1" hangingPunct="1"/>
            <a:r>
              <a:rPr lang="en-US" sz="3200" b="1" dirty="0">
                <a:latin typeface="Times New Roman" pitchFamily="18" charset="0"/>
              </a:rPr>
              <a:t>In May of 1998- </a:t>
            </a:r>
          </a:p>
          <a:p>
            <a:pPr eaLnBrk="1" hangingPunct="1"/>
            <a:r>
              <a:rPr lang="en-US" sz="3200" b="1" dirty="0">
                <a:latin typeface="Times New Roman" pitchFamily="18" charset="0"/>
              </a:rPr>
              <a:t>University of Nebraska </a:t>
            </a:r>
          </a:p>
          <a:p>
            <a:pPr eaLnBrk="1" hangingPunct="1"/>
            <a:r>
              <a:rPr lang="en-US" sz="3200" b="1" dirty="0">
                <a:latin typeface="Times New Roman" pitchFamily="18" charset="0"/>
              </a:rPr>
              <a:t>Viticulture Program </a:t>
            </a:r>
          </a:p>
          <a:p>
            <a:r>
              <a:rPr lang="en-US" sz="3200" b="1" dirty="0">
                <a:latin typeface="Times New Roman" pitchFamily="18" charset="0"/>
              </a:rPr>
              <a:t>established</a:t>
            </a:r>
          </a:p>
          <a:p>
            <a:pPr eaLnBrk="1" hangingPunct="1"/>
            <a:r>
              <a:rPr lang="en-US" sz="3200" b="1" dirty="0">
                <a:latin typeface="Times New Roman" pitchFamily="18" charset="0"/>
              </a:rPr>
              <a:t>research plantings </a:t>
            </a:r>
          </a:p>
          <a:p>
            <a:pPr eaLnBrk="1" hangingPunct="1"/>
            <a:r>
              <a:rPr lang="en-US" sz="3200" b="1" dirty="0">
                <a:latin typeface="Times New Roman" pitchFamily="18" charset="0"/>
              </a:rPr>
              <a:t>in Nemaha, </a:t>
            </a:r>
          </a:p>
          <a:p>
            <a:pPr eaLnBrk="1" hangingPunct="1"/>
            <a:r>
              <a:rPr lang="en-US" sz="3200" b="1" dirty="0">
                <a:latin typeface="Times New Roman" pitchFamily="18" charset="0"/>
              </a:rPr>
              <a:t>Pawnee and </a:t>
            </a:r>
          </a:p>
          <a:p>
            <a:pPr eaLnBrk="1" hangingPunct="1"/>
            <a:r>
              <a:rPr lang="en-US" sz="3200" b="1" dirty="0">
                <a:latin typeface="Times New Roman" pitchFamily="18" charset="0"/>
              </a:rPr>
              <a:t>Otoe counties</a:t>
            </a:r>
          </a:p>
          <a:p>
            <a:pPr eaLnBrk="1" hangingPunct="1"/>
            <a:endParaRPr lang="en-US" sz="1200" b="1" dirty="0"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33600"/>
            <a:ext cx="4411872" cy="3308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5734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715">
            <a:off x="3497263" y="1952625"/>
            <a:ext cx="4914900" cy="3609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33400" y="422970"/>
            <a:ext cx="9186863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3200" b="1" dirty="0">
                <a:latin typeface="Times New Roman" pitchFamily="18" charset="0"/>
              </a:rPr>
              <a:t>April 2000- “On-Vineyard” cooperative </a:t>
            </a:r>
          </a:p>
          <a:p>
            <a:pPr eaLnBrk="1" hangingPunct="1"/>
            <a:r>
              <a:rPr lang="en-US" sz="3200" b="1" dirty="0">
                <a:latin typeface="Times New Roman" pitchFamily="18" charset="0"/>
              </a:rPr>
              <a:t>research began at James Arthur Vineyards </a:t>
            </a:r>
          </a:p>
          <a:p>
            <a:pPr eaLnBrk="1" hangingPunct="1"/>
            <a:r>
              <a:rPr lang="en-US" sz="3200" b="1" dirty="0">
                <a:latin typeface="Times New Roman" pitchFamily="18" charset="0"/>
              </a:rPr>
              <a:t>with the </a:t>
            </a:r>
          </a:p>
          <a:p>
            <a:pPr eaLnBrk="1" hangingPunct="1"/>
            <a:r>
              <a:rPr lang="en-US" sz="3200" b="1" dirty="0">
                <a:latin typeface="Times New Roman" pitchFamily="18" charset="0"/>
              </a:rPr>
              <a:t>University of </a:t>
            </a:r>
          </a:p>
          <a:p>
            <a:pPr eaLnBrk="1" hangingPunct="1"/>
            <a:r>
              <a:rPr lang="en-US" sz="3200" b="1" dirty="0">
                <a:latin typeface="Times New Roman" pitchFamily="18" charset="0"/>
              </a:rPr>
              <a:t>Nebraska </a:t>
            </a:r>
          </a:p>
          <a:p>
            <a:pPr eaLnBrk="1" hangingPunct="1"/>
            <a:r>
              <a:rPr lang="en-US" sz="3200" b="1" dirty="0">
                <a:latin typeface="Times New Roman" pitchFamily="18" charset="0"/>
              </a:rPr>
              <a:t>Viticulture </a:t>
            </a:r>
          </a:p>
          <a:p>
            <a:pPr eaLnBrk="1" hangingPunct="1"/>
            <a:r>
              <a:rPr lang="en-US" sz="3200" b="1" dirty="0">
                <a:latin typeface="Times New Roman" pitchFamily="18" charset="0"/>
              </a:rPr>
              <a:t>Program</a:t>
            </a:r>
          </a:p>
        </p:txBody>
      </p:sp>
    </p:spTree>
    <p:extLst>
      <p:ext uri="{BB962C8B-B14F-4D97-AF65-F5344CB8AC3E}">
        <p14:creationId xmlns:p14="http://schemas.microsoft.com/office/powerpoint/2010/main" val="729624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Stephen 2014\Feather River Vineyard Pictures\IMG_20140925_074756_972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" y="2362200"/>
            <a:ext cx="621792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95350" y="493455"/>
            <a:ext cx="687705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3200" b="1" dirty="0">
                <a:latin typeface="Times New Roman" pitchFamily="18" charset="0"/>
              </a:rPr>
              <a:t>Twenty-seven Years Ago</a:t>
            </a:r>
          </a:p>
          <a:p>
            <a:pPr algn="r"/>
            <a:r>
              <a:rPr lang="en-US" sz="3200" b="1" dirty="0">
                <a:latin typeface="Times New Roman" pitchFamily="18" charset="0"/>
              </a:rPr>
              <a:t>-no wineries in Nebraska</a:t>
            </a:r>
          </a:p>
          <a:p>
            <a:pPr algn="r"/>
            <a:r>
              <a:rPr lang="en-US" sz="3200" b="1" dirty="0">
                <a:latin typeface="Times New Roman" pitchFamily="18" charset="0"/>
              </a:rPr>
              <a:t>-ca. 10 acres of 	</a:t>
            </a:r>
          </a:p>
          <a:p>
            <a:pPr algn="r"/>
            <a:r>
              <a:rPr lang="en-US" sz="3200" b="1" dirty="0">
                <a:latin typeface="Times New Roman" pitchFamily="18" charset="0"/>
              </a:rPr>
              <a:t>  commercial </a:t>
            </a:r>
          </a:p>
          <a:p>
            <a:pPr algn="r"/>
            <a:r>
              <a:rPr lang="en-US" sz="3200" b="1" dirty="0">
                <a:latin typeface="Times New Roman" pitchFamily="18" charset="0"/>
              </a:rPr>
              <a:t>  grapes</a:t>
            </a:r>
          </a:p>
        </p:txBody>
      </p:sp>
    </p:spTree>
    <p:extLst>
      <p:ext uri="{BB962C8B-B14F-4D97-AF65-F5344CB8AC3E}">
        <p14:creationId xmlns:p14="http://schemas.microsoft.com/office/powerpoint/2010/main" val="3522775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7" y="-152400"/>
            <a:ext cx="9127873" cy="714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38225" y="1047750"/>
            <a:ext cx="7310438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6600" b="1">
                <a:latin typeface="Times New Roman" pitchFamily="18" charset="0"/>
              </a:rPr>
              <a:t>Today in Nebraska:</a:t>
            </a:r>
          </a:p>
          <a:p>
            <a:pPr eaLnBrk="1" hangingPunct="1"/>
            <a:r>
              <a:rPr lang="en-US" sz="6000">
                <a:latin typeface="Times New Roman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55305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10107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29" y="1752600"/>
            <a:ext cx="4716171" cy="3310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10" descr="P10101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334">
            <a:off x="5638800" y="2838100"/>
            <a:ext cx="2951757" cy="2801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70063" y="0"/>
            <a:ext cx="5872162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sz="4800" b="1" dirty="0">
                <a:latin typeface="Times New Roman" pitchFamily="18" charset="0"/>
              </a:rPr>
              <a:t>Thirty-two</a:t>
            </a:r>
          </a:p>
          <a:p>
            <a:pPr marL="342900" indent="-342900" algn="ctr" eaLnBrk="1" hangingPunct="1"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sz="4800" b="1" dirty="0">
                <a:latin typeface="Times New Roman" pitchFamily="18" charset="0"/>
              </a:rPr>
              <a:t>Licensed  Wineries</a:t>
            </a:r>
          </a:p>
        </p:txBody>
      </p:sp>
    </p:spTree>
    <p:extLst>
      <p:ext uri="{BB962C8B-B14F-4D97-AF65-F5344CB8AC3E}">
        <p14:creationId xmlns:p14="http://schemas.microsoft.com/office/powerpoint/2010/main" val="3390584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5" t="14548" r="14136" b="20784"/>
          <a:stretch>
            <a:fillRect/>
          </a:stretch>
        </p:blipFill>
        <p:spPr bwMode="auto">
          <a:xfrm>
            <a:off x="471487" y="1441450"/>
            <a:ext cx="8305800" cy="438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6" descr="gr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7" y="2674937"/>
            <a:ext cx="182563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gr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7" y="4046537"/>
            <a:ext cx="182563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gr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87" y="4427537"/>
            <a:ext cx="182563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043487" y="2827337"/>
            <a:ext cx="2209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FFFF99"/>
                </a:solidFill>
                <a:latin typeface="Times New Roman" pitchFamily="18" charset="0"/>
              </a:rPr>
              <a:t>Cuthills Vineyards (1994)</a:t>
            </a:r>
          </a:p>
        </p:txBody>
      </p:sp>
      <p:pic>
        <p:nvPicPr>
          <p:cNvPr id="7" name="Picture 12" descr="gr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487" y="5113337"/>
            <a:ext cx="182563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5465762" y="3873500"/>
            <a:ext cx="1252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400" dirty="0" err="1">
                <a:solidFill>
                  <a:srgbClr val="FFFF99"/>
                </a:solidFill>
                <a:latin typeface="Times New Roman" pitchFamily="18" charset="0"/>
              </a:rPr>
              <a:t>Windcrest</a:t>
            </a:r>
            <a:endParaRPr lang="en-US" sz="1400" dirty="0">
              <a:solidFill>
                <a:srgbClr val="FFFF99"/>
              </a:solidFill>
              <a:latin typeface="Times New Roman" pitchFamily="18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254875" y="3836987"/>
            <a:ext cx="12954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solidFill>
                  <a:srgbClr val="FFFF99"/>
                </a:solidFill>
                <a:latin typeface="Times New Roman" pitchFamily="18" charset="0"/>
              </a:rPr>
              <a:t>Soaring   Wings Vineyard</a:t>
            </a:r>
            <a:r>
              <a:rPr lang="en-US" sz="1600" dirty="0">
                <a:solidFill>
                  <a:srgbClr val="FFFF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2457450" y="4421187"/>
            <a:ext cx="1828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solidFill>
                  <a:srgbClr val="FFFF99"/>
                </a:solidFill>
                <a:latin typeface="Times New Roman" pitchFamily="18" charset="0"/>
              </a:rPr>
              <a:t>Mac’s Creek Vineyard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4738687" y="3995737"/>
            <a:ext cx="2209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FFFF99"/>
                </a:solidFill>
                <a:latin typeface="Times New Roman" pitchFamily="18" charset="0"/>
              </a:rPr>
              <a:t>James Arthur Vineyards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4662487" y="4427537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FFFF99"/>
                </a:solidFill>
                <a:latin typeface="Times New Roman" pitchFamily="18" charset="0"/>
              </a:rPr>
              <a:t>Prime Country Winery</a:t>
            </a: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872287" y="4656137"/>
            <a:ext cx="144780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solidFill>
                  <a:srgbClr val="FFFF99"/>
                </a:solidFill>
                <a:latin typeface="Times New Roman" pitchFamily="18" charset="0"/>
              </a:rPr>
              <a:t>Whiskey Run Creek    Vineyard &amp; Winery</a:t>
            </a: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5638800" y="5105400"/>
            <a:ext cx="19764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400" dirty="0">
                <a:solidFill>
                  <a:srgbClr val="FFFF99"/>
                </a:solidFill>
                <a:latin typeface="Times New Roman" pitchFamily="18" charset="0"/>
              </a:rPr>
              <a:t>Schilling Bridge Winery </a:t>
            </a:r>
          </a:p>
          <a:p>
            <a:pPr algn="ctr" eaLnBrk="1" hangingPunct="1"/>
            <a:r>
              <a:rPr lang="en-US" sz="1400" dirty="0">
                <a:solidFill>
                  <a:srgbClr val="FFFF99"/>
                </a:solidFill>
                <a:latin typeface="Times New Roman" pitchFamily="18" charset="0"/>
              </a:rPr>
              <a:t>and Microbrew</a:t>
            </a: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4164012" y="5029200"/>
            <a:ext cx="1344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400">
                <a:solidFill>
                  <a:srgbClr val="FFFF99"/>
                </a:solidFill>
                <a:latin typeface="Times New Roman" pitchFamily="18" charset="0"/>
              </a:rPr>
              <a:t>Superior Estates</a:t>
            </a: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3214687" y="3894137"/>
            <a:ext cx="1828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solidFill>
                  <a:srgbClr val="FFFF99"/>
                </a:solidFill>
                <a:latin typeface="Times New Roman" pitchFamily="18" charset="0"/>
              </a:rPr>
              <a:t>Feather River</a:t>
            </a:r>
          </a:p>
        </p:txBody>
      </p:sp>
      <p:pic>
        <p:nvPicPr>
          <p:cNvPr id="17" name="Picture 26" descr="gr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50" y="4114800"/>
            <a:ext cx="182562" cy="18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7" descr="gr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3875087"/>
            <a:ext cx="182562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1919287" y="3589337"/>
            <a:ext cx="1828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solidFill>
                  <a:srgbClr val="FFFF99"/>
                </a:solidFill>
                <a:latin typeface="Times New Roman" pitchFamily="18" charset="0"/>
              </a:rPr>
              <a:t>17 Ranch</a:t>
            </a:r>
          </a:p>
        </p:txBody>
      </p:sp>
      <p:pic>
        <p:nvPicPr>
          <p:cNvPr id="20" name="Picture 29" descr="gr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7" y="3436937"/>
            <a:ext cx="182563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30"/>
          <p:cNvSpPr txBox="1">
            <a:spLocks noChangeArrowheads="1"/>
          </p:cNvSpPr>
          <p:nvPr/>
        </p:nvSpPr>
        <p:spPr bwMode="auto">
          <a:xfrm>
            <a:off x="6034087" y="3132137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FFFF99"/>
                </a:solidFill>
                <a:latin typeface="Times New Roman" pitchFamily="18" charset="0"/>
              </a:rPr>
              <a:t>Silver Hills Winery</a:t>
            </a:r>
          </a:p>
        </p:txBody>
      </p:sp>
      <p:pic>
        <p:nvPicPr>
          <p:cNvPr id="22" name="Picture 32" descr="gr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12" y="4586287"/>
            <a:ext cx="182563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4" descr="gr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5380038"/>
            <a:ext cx="182562" cy="18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5" descr="gr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4506912"/>
            <a:ext cx="182562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36"/>
          <p:cNvSpPr txBox="1">
            <a:spLocks noChangeArrowheads="1"/>
          </p:cNvSpPr>
          <p:nvPr/>
        </p:nvSpPr>
        <p:spPr bwMode="auto">
          <a:xfrm>
            <a:off x="6046787" y="4224337"/>
            <a:ext cx="1438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FFFF99"/>
                </a:solidFill>
                <a:latin typeface="Times New Roman" pitchFamily="18" charset="0"/>
              </a:rPr>
              <a:t>Deer Springs</a:t>
            </a:r>
          </a:p>
        </p:txBody>
      </p:sp>
      <p:pic>
        <p:nvPicPr>
          <p:cNvPr id="26" name="Picture 37" descr="gr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962" y="4129087"/>
            <a:ext cx="182563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8" descr="gr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87" y="3817937"/>
            <a:ext cx="182563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9" descr="gr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12" y="5343525"/>
            <a:ext cx="182563" cy="18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40"/>
          <p:cNvSpPr txBox="1">
            <a:spLocks noChangeArrowheads="1"/>
          </p:cNvSpPr>
          <p:nvPr/>
        </p:nvSpPr>
        <p:spPr bwMode="auto">
          <a:xfrm>
            <a:off x="1933893" y="457200"/>
            <a:ext cx="530510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32 Licensed Wineries</a:t>
            </a:r>
          </a:p>
          <a:p>
            <a:pPr eaLnBrk="1" hangingPunct="1"/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4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41"/>
          <p:cNvSpPr>
            <a:spLocks noChangeArrowheads="1"/>
          </p:cNvSpPr>
          <p:nvPr/>
        </p:nvSpPr>
        <p:spPr bwMode="auto">
          <a:xfrm>
            <a:off x="457200" y="1462087"/>
            <a:ext cx="8308975" cy="43878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" name="Group 45"/>
          <p:cNvGrpSpPr>
            <a:grpSpLocks/>
          </p:cNvGrpSpPr>
          <p:nvPr/>
        </p:nvGrpSpPr>
        <p:grpSpPr bwMode="auto">
          <a:xfrm>
            <a:off x="2889250" y="3402012"/>
            <a:ext cx="1857375" cy="241300"/>
            <a:chOff x="1803" y="1402"/>
            <a:chExt cx="1170" cy="152"/>
          </a:xfrm>
        </p:grpSpPr>
        <p:sp>
          <p:nvSpPr>
            <p:cNvPr id="32" name="Text Box 46"/>
            <p:cNvSpPr txBox="1">
              <a:spLocks noChangeArrowheads="1"/>
            </p:cNvSpPr>
            <p:nvPr/>
          </p:nvSpPr>
          <p:spPr bwMode="auto">
            <a:xfrm>
              <a:off x="1803" y="1402"/>
              <a:ext cx="115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1400" dirty="0" err="1">
                  <a:solidFill>
                    <a:srgbClr val="FFFF99"/>
                  </a:solidFill>
                  <a:latin typeface="Times New Roman" pitchFamily="18" charset="0"/>
                </a:rPr>
                <a:t>Miletta</a:t>
              </a:r>
              <a:r>
                <a:rPr lang="en-US" sz="1400" dirty="0">
                  <a:solidFill>
                    <a:srgbClr val="FFFF99"/>
                  </a:solidFill>
                  <a:latin typeface="Times New Roman" pitchFamily="18" charset="0"/>
                </a:rPr>
                <a:t> Vista Winery</a:t>
              </a:r>
            </a:p>
          </p:txBody>
        </p:sp>
        <p:pic>
          <p:nvPicPr>
            <p:cNvPr id="33" name="Picture 47" descr="grp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8" y="1429"/>
              <a:ext cx="115" cy="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48"/>
          <p:cNvGrpSpPr>
            <a:grpSpLocks/>
          </p:cNvGrpSpPr>
          <p:nvPr/>
        </p:nvGrpSpPr>
        <p:grpSpPr bwMode="auto">
          <a:xfrm>
            <a:off x="5610225" y="2317750"/>
            <a:ext cx="2209800" cy="304800"/>
            <a:chOff x="3517" y="719"/>
            <a:chExt cx="1392" cy="192"/>
          </a:xfrm>
        </p:grpSpPr>
        <p:pic>
          <p:nvPicPr>
            <p:cNvPr id="35" name="Picture 49" descr="grp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8" y="769"/>
              <a:ext cx="115" cy="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 Box 50"/>
            <p:cNvSpPr txBox="1">
              <a:spLocks noChangeArrowheads="1"/>
            </p:cNvSpPr>
            <p:nvPr/>
          </p:nvSpPr>
          <p:spPr bwMode="auto">
            <a:xfrm>
              <a:off x="3517" y="719"/>
              <a:ext cx="13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rgbClr val="FFFF99"/>
                  </a:solidFill>
                  <a:latin typeface="Times New Roman" pitchFamily="18" charset="0"/>
                </a:rPr>
                <a:t>Nissen Wine</a:t>
              </a:r>
            </a:p>
          </p:txBody>
        </p:sp>
      </p:grpSp>
      <p:grpSp>
        <p:nvGrpSpPr>
          <p:cNvPr id="37" name="Group 51"/>
          <p:cNvGrpSpPr>
            <a:grpSpLocks/>
          </p:cNvGrpSpPr>
          <p:nvPr/>
        </p:nvGrpSpPr>
        <p:grpSpPr bwMode="auto">
          <a:xfrm>
            <a:off x="5813425" y="3376612"/>
            <a:ext cx="1519237" cy="304800"/>
            <a:chOff x="3476" y="1374"/>
            <a:chExt cx="1152" cy="181"/>
          </a:xfrm>
        </p:grpSpPr>
        <p:pic>
          <p:nvPicPr>
            <p:cNvPr id="38" name="Picture 52" descr="grp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" y="1434"/>
              <a:ext cx="115" cy="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 Box 53"/>
            <p:cNvSpPr txBox="1">
              <a:spLocks noChangeArrowheads="1"/>
            </p:cNvSpPr>
            <p:nvPr/>
          </p:nvSpPr>
          <p:spPr bwMode="auto">
            <a:xfrm>
              <a:off x="3476" y="1374"/>
              <a:ext cx="1152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rgbClr val="FFFF99"/>
                  </a:solidFill>
                  <a:latin typeface="Times New Roman" pitchFamily="18" charset="0"/>
                </a:rPr>
                <a:t>Big Cottonwood</a:t>
              </a:r>
            </a:p>
          </p:txBody>
        </p:sp>
      </p:grpSp>
      <p:sp>
        <p:nvSpPr>
          <p:cNvPr id="40" name="Text Box 54"/>
          <p:cNvSpPr txBox="1">
            <a:spLocks noChangeArrowheads="1"/>
          </p:cNvSpPr>
          <p:nvPr/>
        </p:nvSpPr>
        <p:spPr bwMode="auto">
          <a:xfrm>
            <a:off x="2840037" y="4643437"/>
            <a:ext cx="10747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solidFill>
                  <a:srgbClr val="FFFF99"/>
                </a:solidFill>
                <a:latin typeface="Times New Roman" pitchFamily="18" charset="0"/>
              </a:rPr>
              <a:t>3 Brothers</a:t>
            </a:r>
          </a:p>
        </p:txBody>
      </p:sp>
      <p:pic>
        <p:nvPicPr>
          <p:cNvPr id="41" name="Picture 55" descr="gr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7" y="4614862"/>
            <a:ext cx="182563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6" descr="gr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037" y="4529137"/>
            <a:ext cx="182563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57"/>
          <p:cNvSpPr txBox="1">
            <a:spLocks noChangeArrowheads="1"/>
          </p:cNvSpPr>
          <p:nvPr/>
        </p:nvSpPr>
        <p:spPr bwMode="auto">
          <a:xfrm>
            <a:off x="5791200" y="4759325"/>
            <a:ext cx="11191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FFFF99"/>
                </a:solidFill>
                <a:latin typeface="Times New Roman" pitchFamily="18" charset="0"/>
              </a:rPr>
              <a:t>Capital View</a:t>
            </a:r>
          </a:p>
        </p:txBody>
      </p:sp>
      <p:grpSp>
        <p:nvGrpSpPr>
          <p:cNvPr id="44" name="Group 58"/>
          <p:cNvGrpSpPr>
            <a:grpSpLocks/>
          </p:cNvGrpSpPr>
          <p:nvPr/>
        </p:nvGrpSpPr>
        <p:grpSpPr bwMode="auto">
          <a:xfrm>
            <a:off x="4600209" y="3276601"/>
            <a:ext cx="1173325" cy="415754"/>
            <a:chOff x="1803" y="1402"/>
            <a:chExt cx="1153" cy="255"/>
          </a:xfrm>
        </p:grpSpPr>
        <p:sp>
          <p:nvSpPr>
            <p:cNvPr id="45" name="Text Box 59"/>
            <p:cNvSpPr txBox="1">
              <a:spLocks noChangeArrowheads="1"/>
            </p:cNvSpPr>
            <p:nvPr/>
          </p:nvSpPr>
          <p:spPr bwMode="auto">
            <a:xfrm>
              <a:off x="1803" y="1402"/>
              <a:ext cx="1153" cy="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1400" dirty="0">
                  <a:solidFill>
                    <a:srgbClr val="FFFF99"/>
                  </a:solidFill>
                  <a:latin typeface="Times New Roman" pitchFamily="18" charset="0"/>
                </a:rPr>
                <a:t>Prairie Creek</a:t>
              </a:r>
            </a:p>
          </p:txBody>
        </p:sp>
        <p:pic>
          <p:nvPicPr>
            <p:cNvPr id="46" name="Picture 60" descr="grp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9" y="1542"/>
              <a:ext cx="115" cy="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Text Box 62"/>
          <p:cNvSpPr txBox="1">
            <a:spLocks noChangeArrowheads="1"/>
          </p:cNvSpPr>
          <p:nvPr/>
        </p:nvSpPr>
        <p:spPr bwMode="auto">
          <a:xfrm>
            <a:off x="2608262" y="4989512"/>
            <a:ext cx="850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400">
                <a:solidFill>
                  <a:srgbClr val="FFFF99"/>
                </a:solidFill>
                <a:latin typeface="Times New Roman" pitchFamily="18" charset="0"/>
              </a:rPr>
              <a:t>Sage Hill</a:t>
            </a:r>
          </a:p>
        </p:txBody>
      </p:sp>
      <p:pic>
        <p:nvPicPr>
          <p:cNvPr id="48" name="Picture 63" descr="gr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2" y="5335587"/>
            <a:ext cx="182563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5" descr="gr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683125"/>
            <a:ext cx="182562" cy="18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Box 66"/>
          <p:cNvSpPr txBox="1">
            <a:spLocks noChangeArrowheads="1"/>
          </p:cNvSpPr>
          <p:nvPr/>
        </p:nvSpPr>
        <p:spPr bwMode="auto">
          <a:xfrm>
            <a:off x="6756400" y="4413250"/>
            <a:ext cx="9985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FFFF99"/>
                </a:solidFill>
                <a:latin typeface="Times New Roman" pitchFamily="18" charset="0"/>
              </a:rPr>
              <a:t>Glacial Till</a:t>
            </a:r>
          </a:p>
        </p:txBody>
      </p:sp>
      <p:grpSp>
        <p:nvGrpSpPr>
          <p:cNvPr id="51" name="Group 67"/>
          <p:cNvGrpSpPr>
            <a:grpSpLocks/>
          </p:cNvGrpSpPr>
          <p:nvPr/>
        </p:nvGrpSpPr>
        <p:grpSpPr bwMode="auto">
          <a:xfrm>
            <a:off x="1801812" y="1993900"/>
            <a:ext cx="1857375" cy="241300"/>
            <a:chOff x="1803" y="1402"/>
            <a:chExt cx="1170" cy="152"/>
          </a:xfrm>
        </p:grpSpPr>
        <p:sp>
          <p:nvSpPr>
            <p:cNvPr id="52" name="Text Box 68"/>
            <p:cNvSpPr txBox="1">
              <a:spLocks noChangeArrowheads="1"/>
            </p:cNvSpPr>
            <p:nvPr/>
          </p:nvSpPr>
          <p:spPr bwMode="auto">
            <a:xfrm>
              <a:off x="1803" y="1402"/>
              <a:ext cx="115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1400" dirty="0">
                  <a:solidFill>
                    <a:srgbClr val="FFFF99"/>
                  </a:solidFill>
                  <a:latin typeface="Times New Roman" pitchFamily="18" charset="0"/>
                </a:rPr>
                <a:t>George Paul Vinegar</a:t>
              </a:r>
            </a:p>
          </p:txBody>
        </p:sp>
        <p:pic>
          <p:nvPicPr>
            <p:cNvPr id="53" name="Picture 69" descr="grp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8" y="1429"/>
              <a:ext cx="115" cy="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Group 45"/>
          <p:cNvGrpSpPr>
            <a:grpSpLocks/>
          </p:cNvGrpSpPr>
          <p:nvPr/>
        </p:nvGrpSpPr>
        <p:grpSpPr bwMode="auto">
          <a:xfrm>
            <a:off x="2743200" y="3657600"/>
            <a:ext cx="1828800" cy="247650"/>
            <a:chOff x="1803" y="1402"/>
            <a:chExt cx="1152" cy="156"/>
          </a:xfrm>
        </p:grpSpPr>
        <p:sp>
          <p:nvSpPr>
            <p:cNvPr id="55" name="Text Box 46"/>
            <p:cNvSpPr txBox="1">
              <a:spLocks noChangeArrowheads="1"/>
            </p:cNvSpPr>
            <p:nvPr/>
          </p:nvSpPr>
          <p:spPr bwMode="auto">
            <a:xfrm>
              <a:off x="1803" y="1402"/>
              <a:ext cx="1152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1400" dirty="0">
                  <a:solidFill>
                    <a:srgbClr val="FFFF99"/>
                  </a:solidFill>
                  <a:latin typeface="Times New Roman" pitchFamily="18" charset="0"/>
                </a:rPr>
                <a:t>Cedar Hills Winery</a:t>
              </a:r>
            </a:p>
          </p:txBody>
        </p:sp>
        <p:pic>
          <p:nvPicPr>
            <p:cNvPr id="56" name="Picture 47" descr="grp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3" y="1429"/>
              <a:ext cx="115" cy="1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7" name="Text Box 13"/>
          <p:cNvSpPr txBox="1">
            <a:spLocks noChangeArrowheads="1"/>
          </p:cNvSpPr>
          <p:nvPr/>
        </p:nvSpPr>
        <p:spPr bwMode="auto">
          <a:xfrm>
            <a:off x="5181600" y="3657600"/>
            <a:ext cx="1252538" cy="24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400" dirty="0" err="1">
                <a:solidFill>
                  <a:srgbClr val="FFFF99"/>
                </a:solidFill>
                <a:latin typeface="Times New Roman" pitchFamily="18" charset="0"/>
              </a:rPr>
              <a:t>Makovicka</a:t>
            </a:r>
            <a:r>
              <a:rPr lang="en-US" sz="1400" dirty="0">
                <a:solidFill>
                  <a:srgbClr val="FFFF99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58" name="Picture 27" descr="gr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3" y="3659187"/>
            <a:ext cx="182562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 Box 13"/>
          <p:cNvSpPr txBox="1">
            <a:spLocks noChangeArrowheads="1"/>
          </p:cNvSpPr>
          <p:nvPr/>
        </p:nvSpPr>
        <p:spPr bwMode="auto">
          <a:xfrm>
            <a:off x="6215062" y="3657600"/>
            <a:ext cx="1252538" cy="24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solidFill>
                  <a:srgbClr val="FFFF99"/>
                </a:solidFill>
                <a:latin typeface="Times New Roman" pitchFamily="18" charset="0"/>
              </a:rPr>
              <a:t>Cellar 426</a:t>
            </a:r>
          </a:p>
        </p:txBody>
      </p:sp>
      <p:pic>
        <p:nvPicPr>
          <p:cNvPr id="60" name="Picture 27" descr="gr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810000"/>
            <a:ext cx="182562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9" descr="gr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09800"/>
            <a:ext cx="182563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 Box 68"/>
          <p:cNvSpPr txBox="1">
            <a:spLocks noChangeArrowheads="1"/>
          </p:cNvSpPr>
          <p:nvPr/>
        </p:nvSpPr>
        <p:spPr bwMode="auto">
          <a:xfrm>
            <a:off x="2514600" y="2209800"/>
            <a:ext cx="1828800" cy="39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solidFill>
                  <a:srgbClr val="FFFF99"/>
                </a:solidFill>
                <a:latin typeface="Times New Roman" pitchFamily="18" charset="0"/>
              </a:rPr>
              <a:t>Niobrara Valley Vineyard</a:t>
            </a:r>
          </a:p>
        </p:txBody>
      </p:sp>
      <p:pic>
        <p:nvPicPr>
          <p:cNvPr id="63" name="Picture 29" descr="gr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038600"/>
            <a:ext cx="182563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 Box 36"/>
          <p:cNvSpPr txBox="1">
            <a:spLocks noChangeArrowheads="1"/>
          </p:cNvSpPr>
          <p:nvPr/>
        </p:nvSpPr>
        <p:spPr bwMode="auto">
          <a:xfrm>
            <a:off x="4800600" y="4191000"/>
            <a:ext cx="1438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FFFF99"/>
                </a:solidFill>
                <a:latin typeface="Times New Roman" pitchFamily="18" charset="0"/>
              </a:rPr>
              <a:t>Junto Wine</a:t>
            </a:r>
          </a:p>
        </p:txBody>
      </p:sp>
      <p:pic>
        <p:nvPicPr>
          <p:cNvPr id="66" name="Picture 39" descr="gr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67200"/>
            <a:ext cx="182563" cy="18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 Box 28"/>
          <p:cNvSpPr txBox="1">
            <a:spLocks noChangeArrowheads="1"/>
          </p:cNvSpPr>
          <p:nvPr/>
        </p:nvSpPr>
        <p:spPr bwMode="auto">
          <a:xfrm>
            <a:off x="5105400" y="4648200"/>
            <a:ext cx="1828800" cy="24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solidFill>
                  <a:srgbClr val="FFFF99"/>
                </a:solidFill>
                <a:latin typeface="Times New Roman" pitchFamily="18" charset="0"/>
              </a:rPr>
              <a:t>Lazy Horse</a:t>
            </a:r>
          </a:p>
        </p:txBody>
      </p:sp>
      <p:pic>
        <p:nvPicPr>
          <p:cNvPr id="68" name="Picture 38" descr="gr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876800"/>
            <a:ext cx="182563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 Box 28"/>
          <p:cNvSpPr txBox="1">
            <a:spLocks noChangeArrowheads="1"/>
          </p:cNvSpPr>
          <p:nvPr/>
        </p:nvSpPr>
        <p:spPr bwMode="auto">
          <a:xfrm>
            <a:off x="2438400" y="4800600"/>
            <a:ext cx="1828800" cy="24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solidFill>
                  <a:srgbClr val="FFFF99"/>
                </a:solidFill>
                <a:latin typeface="Times New Roman" pitchFamily="18" charset="0"/>
              </a:rPr>
              <a:t>Broken Arrow Cellars</a:t>
            </a:r>
          </a:p>
        </p:txBody>
      </p:sp>
      <p:pic>
        <p:nvPicPr>
          <p:cNvPr id="70" name="Picture 38" descr="gr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648200"/>
            <a:ext cx="182563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 Box 28"/>
          <p:cNvSpPr txBox="1">
            <a:spLocks noChangeArrowheads="1"/>
          </p:cNvSpPr>
          <p:nvPr/>
        </p:nvSpPr>
        <p:spPr bwMode="auto">
          <a:xfrm>
            <a:off x="609600" y="2819400"/>
            <a:ext cx="1828800" cy="24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solidFill>
                  <a:srgbClr val="FFFF99"/>
                </a:solidFill>
                <a:latin typeface="Times New Roman" pitchFamily="18" charset="0"/>
              </a:rPr>
              <a:t>Papa Moon Vineyard</a:t>
            </a:r>
          </a:p>
        </p:txBody>
      </p:sp>
      <p:pic>
        <p:nvPicPr>
          <p:cNvPr id="72" name="Picture 38" descr="gr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0"/>
            <a:ext cx="182563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 Box 28"/>
          <p:cNvSpPr txBox="1">
            <a:spLocks noChangeArrowheads="1"/>
          </p:cNvSpPr>
          <p:nvPr/>
        </p:nvSpPr>
        <p:spPr bwMode="auto">
          <a:xfrm>
            <a:off x="7543800" y="5257800"/>
            <a:ext cx="1828800" cy="24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solidFill>
                  <a:srgbClr val="FFFF99"/>
                </a:solidFill>
                <a:latin typeface="Times New Roman" pitchFamily="18" charset="0"/>
              </a:rPr>
              <a:t>Rich Harvest</a:t>
            </a:r>
          </a:p>
        </p:txBody>
      </p:sp>
      <p:pic>
        <p:nvPicPr>
          <p:cNvPr id="74" name="Picture 38" descr="gr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105400"/>
            <a:ext cx="182563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856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828800" y="273050"/>
            <a:ext cx="545306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4800" b="1" dirty="0">
                <a:latin typeface="Times New Roman" pitchFamily="18" charset="0"/>
              </a:rPr>
              <a:t>400 plus acres of grapes grown in Nebraska</a:t>
            </a:r>
          </a:p>
        </p:txBody>
      </p:sp>
      <p:pic>
        <p:nvPicPr>
          <p:cNvPr id="3" name="Picture 2" descr="J:\Pictures\Phone 2016\IMG_20160723_1650169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16" b="3591"/>
          <a:stretch/>
        </p:blipFill>
        <p:spPr bwMode="auto">
          <a:xfrm>
            <a:off x="0" y="2646405"/>
            <a:ext cx="9144000" cy="3332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5894391" y="6311778"/>
            <a:ext cx="2695577" cy="461964"/>
            <a:chOff x="2860" y="3415"/>
            <a:chExt cx="1698" cy="291"/>
          </a:xfrm>
        </p:grpSpPr>
        <p:pic>
          <p:nvPicPr>
            <p:cNvPr id="5" name="Picture 46" descr="modifiedredgrape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98" b="7895"/>
            <a:stretch>
              <a:fillRect/>
            </a:stretch>
          </p:blipFill>
          <p:spPr bwMode="auto">
            <a:xfrm>
              <a:off x="2863" y="3446"/>
              <a:ext cx="171" cy="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47"/>
            <p:cNvSpPr>
              <a:spLocks noChangeArrowheads="1"/>
            </p:cNvSpPr>
            <p:nvPr userDrawn="1"/>
          </p:nvSpPr>
          <p:spPr bwMode="auto">
            <a:xfrm>
              <a:off x="2860" y="3443"/>
              <a:ext cx="177" cy="23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48"/>
            <p:cNvSpPr>
              <a:spLocks noChangeArrowheads="1"/>
            </p:cNvSpPr>
            <p:nvPr userDrawn="1"/>
          </p:nvSpPr>
          <p:spPr bwMode="auto">
            <a:xfrm>
              <a:off x="3023" y="3415"/>
              <a:ext cx="153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 dirty="0">
                  <a:latin typeface="Times New Roman" pitchFamily="18" charset="0"/>
                </a:rPr>
                <a:t>viticulture.unl.edu</a:t>
              </a:r>
            </a:p>
          </p:txBody>
        </p:sp>
      </p:grpSp>
      <p:pic>
        <p:nvPicPr>
          <p:cNvPr id="8" name="Picture 2" descr="C:\Users\haasgamet\Desktop\Logo\Nh_Viticulture-Agronomy_and_Horticulture_RGB-lar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28" y="6286500"/>
            <a:ext cx="1604295" cy="46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813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828800" y="273050"/>
            <a:ext cx="5453062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4800" b="1" dirty="0">
                <a:latin typeface="Times New Roman" pitchFamily="18" charset="0"/>
              </a:rPr>
              <a:t>Wineries Stimulate</a:t>
            </a:r>
          </a:p>
          <a:p>
            <a:pPr algn="ctr" eaLnBrk="1" hangingPunct="1"/>
            <a:r>
              <a:rPr lang="en-US" sz="4800" b="1" dirty="0">
                <a:latin typeface="Times New Roman" pitchFamily="18" charset="0"/>
              </a:rPr>
              <a:t>Economic Growth</a:t>
            </a:r>
          </a:p>
        </p:txBody>
      </p:sp>
      <p:pic>
        <p:nvPicPr>
          <p:cNvPr id="3" name="Picture 6" descr="P1010067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3"/>
          <a:stretch>
            <a:fillRect/>
          </a:stretch>
        </p:blipFill>
        <p:spPr bwMode="auto">
          <a:xfrm rot="21414216">
            <a:off x="2156981" y="2044700"/>
            <a:ext cx="5018088" cy="382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9633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824" y="118130"/>
            <a:ext cx="2842007" cy="28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2365" y="3172854"/>
            <a:ext cx="75004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production, distribution, sales, and consumption of wine in Nebraska </a:t>
            </a:r>
          </a:p>
          <a:p>
            <a:r>
              <a:rPr lang="en-US" dirty="0"/>
              <a:t>benefits many sectors of the state’s economy and generates close to </a:t>
            </a:r>
          </a:p>
          <a:p>
            <a:r>
              <a:rPr lang="en-US" dirty="0"/>
              <a:t>$873.3 million in total economic activity. This ultimate value-added product</a:t>
            </a:r>
          </a:p>
          <a:p>
            <a:r>
              <a:rPr lang="en-US" dirty="0"/>
              <a:t>preserves agricultural land, provides American jobs, attracts tourist, generates</a:t>
            </a:r>
          </a:p>
          <a:p>
            <a:r>
              <a:rPr lang="en-US" dirty="0"/>
              <a:t>taxes, and enhances the quality of life.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8467" y="4726235"/>
            <a:ext cx="452726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2017 Economic Impact Report on American Wine Industry </a:t>
            </a:r>
          </a:p>
          <a:p>
            <a:r>
              <a:rPr lang="en-US" sz="1400" b="1" dirty="0"/>
              <a:t>Prepared by John Dunham &amp; Associates, New York </a:t>
            </a:r>
          </a:p>
          <a:p>
            <a:r>
              <a:rPr lang="en-US" sz="1400" b="1" dirty="0"/>
              <a:t>For methodology or additional information visit </a:t>
            </a:r>
          </a:p>
          <a:p>
            <a:r>
              <a:rPr lang="en-US" sz="1400" b="1" dirty="0"/>
              <a:t>wineamerica.org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499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143000" y="381000"/>
            <a:ext cx="7696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Paul Read  </a:t>
            </a:r>
            <a:r>
              <a:rPr lang="en-US" sz="2400" b="1" dirty="0">
                <a:latin typeface="Times New Roman" pitchFamily="18" charset="0"/>
                <a:cs typeface="Times New Roman" panose="02020603050405020304" pitchFamily="18" charset="0"/>
              </a:rPr>
              <a:t>Professor  of  Viticulture</a:t>
            </a:r>
          </a:p>
        </p:txBody>
      </p:sp>
      <p:pic>
        <p:nvPicPr>
          <p:cNvPr id="3" name="Picture 17" descr="gape1_013"/>
          <p:cNvPicPr>
            <a:picLocks noChangeAspect="1" noChangeArrowheads="1"/>
          </p:cNvPicPr>
          <p:nvPr/>
        </p:nvPicPr>
        <p:blipFill>
          <a:blip r:embed="rId2" cstate="print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" r="6737"/>
          <a:stretch>
            <a:fillRect/>
          </a:stretch>
        </p:blipFill>
        <p:spPr bwMode="auto">
          <a:xfrm>
            <a:off x="1188220" y="1295400"/>
            <a:ext cx="6736580" cy="4751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3044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28600" y="742260"/>
            <a:ext cx="4648200" cy="405341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1">
              <a:lnSpc>
                <a:spcPct val="9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Florida Int’l Competition </a:t>
            </a:r>
          </a:p>
          <a:p>
            <a:pPr lvl="1">
              <a:lnSpc>
                <a:spcPct val="90000"/>
              </a:lnSpc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Best of Show Blush/Rose 2015</a:t>
            </a:r>
          </a:p>
          <a:p>
            <a:pPr lvl="1">
              <a:lnSpc>
                <a:spcPct val="90000"/>
              </a:lnSpc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Macs Creek Winery &amp; Vineyard</a:t>
            </a:r>
          </a:p>
          <a:p>
            <a:pPr lvl="1">
              <a:lnSpc>
                <a:spcPct val="90000"/>
              </a:lnSpc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Best White Wine in 2012</a:t>
            </a:r>
          </a:p>
          <a:p>
            <a:pPr lvl="1">
              <a:lnSpc>
                <a:spcPct val="90000"/>
              </a:lnSpc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James Arthur Vineyards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Best White Wine in 2010</a:t>
            </a:r>
          </a:p>
          <a:p>
            <a:pPr lvl="1">
              <a:lnSpc>
                <a:spcPct val="90000"/>
              </a:lnSpc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Miletta Vista Winery</a:t>
            </a:r>
          </a:p>
          <a:p>
            <a:pPr lvl="1">
              <a:lnSpc>
                <a:spcPct val="90000"/>
              </a:lnSpc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Best White Wine in 2007 </a:t>
            </a:r>
          </a:p>
          <a:p>
            <a:pPr lvl="1">
              <a:lnSpc>
                <a:spcPct val="90000"/>
              </a:lnSpc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Schillingbridge Winery and Microbrewery</a:t>
            </a:r>
          </a:p>
          <a:p>
            <a:pPr lvl="1">
              <a:lnSpc>
                <a:spcPct val="90000"/>
              </a:lnSpc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08044" y="683484"/>
            <a:ext cx="4227311" cy="3945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Monterrey </a:t>
            </a:r>
          </a:p>
          <a:p>
            <a:pPr lvl="1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Int’l Wine Competition</a:t>
            </a:r>
          </a:p>
          <a:p>
            <a:pPr lvl="1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Best White Wine of Show 2010</a:t>
            </a:r>
          </a:p>
          <a:p>
            <a:pPr lvl="1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James Arthur Vineyards</a:t>
            </a:r>
          </a:p>
          <a:p>
            <a:pPr lvl="1"/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Angeles </a:t>
            </a:r>
          </a:p>
          <a:p>
            <a:pPr lvl="1">
              <a:lnSpc>
                <a:spcPct val="9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Int’l Wine Competition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Best White Wine of Show 2010</a:t>
            </a:r>
          </a:p>
          <a:p>
            <a:pPr lvl="1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James Arthur Vineyards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3416" r="1932" b="3124"/>
          <a:stretch/>
        </p:blipFill>
        <p:spPr bwMode="auto">
          <a:xfrm>
            <a:off x="5486400" y="4336776"/>
            <a:ext cx="2455485" cy="1802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33400" y="76200"/>
            <a:ext cx="83962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Nebraska Wines are Winning Awards</a:t>
            </a:r>
          </a:p>
        </p:txBody>
      </p:sp>
    </p:spTree>
    <p:extLst>
      <p:ext uri="{BB962C8B-B14F-4D97-AF65-F5344CB8AC3E}">
        <p14:creationId xmlns:p14="http://schemas.microsoft.com/office/powerpoint/2010/main" val="667574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736">
            <a:off x="2281334" y="2609850"/>
            <a:ext cx="43434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371600" y="58738"/>
            <a:ext cx="6362700" cy="228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Research Focus by the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University of Nebraska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Viticulture Program</a:t>
            </a:r>
          </a:p>
        </p:txBody>
      </p:sp>
    </p:spTree>
    <p:extLst>
      <p:ext uri="{BB962C8B-B14F-4D97-AF65-F5344CB8AC3E}">
        <p14:creationId xmlns:p14="http://schemas.microsoft.com/office/powerpoint/2010/main" val="2210528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533400"/>
            <a:ext cx="6930102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 Crops &amp; Vineyard </a:t>
            </a:r>
          </a:p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Floor Management</a:t>
            </a:r>
          </a:p>
        </p:txBody>
      </p:sp>
      <p:pic>
        <p:nvPicPr>
          <p:cNvPr id="3" name="Picture 3" descr="F:\2015-06-23 12.26.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/>
          <a:stretch/>
        </p:blipFill>
        <p:spPr bwMode="auto">
          <a:xfrm>
            <a:off x="3352800" y="2743200"/>
            <a:ext cx="5119334" cy="3456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3202652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4495800"/>
            <a:ext cx="27493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itchFamily="18" charset="0"/>
              </a:rPr>
              <a:t>Ben Loseke, Lab Technician, </a:t>
            </a:r>
          </a:p>
          <a:p>
            <a:r>
              <a:rPr lang="en-US" sz="1600" b="1" dirty="0">
                <a:latin typeface="Times New Roman" pitchFamily="18" charset="0"/>
              </a:rPr>
              <a:t>	    PhD Student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304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"/>
            <a:ext cx="3759200" cy="2815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1457" y="2679680"/>
            <a:ext cx="898874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2009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Mid-day % trans:</a:t>
            </a:r>
          </a:p>
          <a:p>
            <a:pPr lvl="0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June 29: GDC and HC &gt; all others</a:t>
            </a:r>
          </a:p>
          <a:p>
            <a:pPr lvl="0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 8: SHA &gt; all others; GDC, HC, and VSP &gt; SD and SHB</a:t>
            </a:r>
          </a:p>
          <a:p>
            <a:pPr lvl="0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September 18: GDC &gt; HC &gt; all others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LLN: GDC had lowest, but not significantly different from HC, SHA, or SHB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pH: Most values were much higher than in 2008. GDC had 2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lowest, but 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similar to 2008. SHB &gt; GDC &gt; HC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TTS: values were lower than in 2008; GDC had 2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lowest; SD and VSP were sig. higher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TA: values were lower than in 2008; GDC had 2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highest, but only sig. lower than SHB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Yield: GDC had highest yield (4.2 kg/plant); significantly higher than SHB, VSP, and HC 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304800"/>
            <a:ext cx="36865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Trellis Study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9768" y="2261949"/>
            <a:ext cx="169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Summary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81600" y="2971800"/>
            <a:ext cx="3480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</a:rPr>
              <a:t>Christina </a:t>
            </a:r>
            <a:r>
              <a:rPr lang="en-US" b="1" dirty="0" err="1">
                <a:latin typeface="Times New Roman" pitchFamily="18" charset="0"/>
              </a:rPr>
              <a:t>Bavougia</a:t>
            </a:r>
            <a:r>
              <a:rPr lang="en-US" b="1" dirty="0">
                <a:latin typeface="Times New Roman" pitchFamily="18" charset="0"/>
              </a:rPr>
              <a:t>, PhD Student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210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4401" y="228600"/>
            <a:ext cx="6942799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Overcoming Diseases &amp;</a:t>
            </a:r>
          </a:p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Cold Temperature Events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905000"/>
            <a:ext cx="61722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0436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152400"/>
            <a:ext cx="2816798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Rootstock</a:t>
            </a:r>
          </a:p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Studies</a:t>
            </a:r>
          </a:p>
        </p:txBody>
      </p:sp>
      <p:pic>
        <p:nvPicPr>
          <p:cNvPr id="3" name="Picture 2" descr="G:\WD SmartWare.swstor\AGR-SGAMETNB2\Work Drive\Sanjun\P10100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5" b="3364"/>
          <a:stretch/>
        </p:blipFill>
        <p:spPr bwMode="auto">
          <a:xfrm>
            <a:off x="1805709" y="1828800"/>
            <a:ext cx="5509491" cy="363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0" y="5486400"/>
            <a:ext cx="2871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</a:rPr>
              <a:t>Sanjun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Gu</a:t>
            </a:r>
            <a:r>
              <a:rPr lang="en-US" b="1" dirty="0">
                <a:latin typeface="Times New Roman" pitchFamily="18" charset="0"/>
              </a:rPr>
              <a:t>,  PhD Graduate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358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27138"/>
            <a:ext cx="5883275" cy="441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438400" y="168275"/>
            <a:ext cx="42322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800" b="1" dirty="0">
                <a:latin typeface="Times New Roman" pitchFamily="18" charset="0"/>
              </a:rPr>
              <a:t>Cold Hardiness</a:t>
            </a:r>
          </a:p>
        </p:txBody>
      </p:sp>
    </p:spTree>
    <p:extLst>
      <p:ext uri="{BB962C8B-B14F-4D97-AF65-F5344CB8AC3E}">
        <p14:creationId xmlns:p14="http://schemas.microsoft.com/office/powerpoint/2010/main" val="3053077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icture 0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2850"/>
            <a:ext cx="5805487" cy="4352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752600" y="-3175"/>
            <a:ext cx="5562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4800" b="1" dirty="0">
                <a:latin typeface="Times New Roman" pitchFamily="18" charset="0"/>
              </a:rPr>
              <a:t>Weed Management</a:t>
            </a:r>
          </a:p>
        </p:txBody>
      </p:sp>
    </p:spTree>
    <p:extLst>
      <p:ext uri="{BB962C8B-B14F-4D97-AF65-F5344CB8AC3E}">
        <p14:creationId xmlns:p14="http://schemas.microsoft.com/office/powerpoint/2010/main" val="1417170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101004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1293813"/>
            <a:ext cx="5665787" cy="4249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286000" y="117475"/>
            <a:ext cx="4529138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/>
            <a:r>
              <a:rPr lang="en-US" sz="4800" b="1" dirty="0">
                <a:latin typeface="Times New Roman" pitchFamily="18" charset="0"/>
              </a:rPr>
              <a:t>Disease Control</a:t>
            </a:r>
          </a:p>
        </p:txBody>
      </p:sp>
    </p:spTree>
    <p:extLst>
      <p:ext uri="{BB962C8B-B14F-4D97-AF65-F5344CB8AC3E}">
        <p14:creationId xmlns:p14="http://schemas.microsoft.com/office/powerpoint/2010/main" val="35041802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1010012"/>
          <p:cNvPicPr>
            <a:picLocks noChangeAspect="1" noChangeArrowheads="1"/>
          </p:cNvPicPr>
          <p:nvPr/>
        </p:nvPicPr>
        <p:blipFill>
          <a:blip r:embed="rId2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768475"/>
            <a:ext cx="54864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638300" y="0"/>
            <a:ext cx="5857875" cy="167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/>
            <a:r>
              <a:rPr lang="en-US" sz="4800" b="1" dirty="0">
                <a:latin typeface="Times New Roman" pitchFamily="18" charset="0"/>
              </a:rPr>
              <a:t>Potential for Organic</a:t>
            </a:r>
          </a:p>
          <a:p>
            <a:pPr marL="342900" indent="-342900" algn="ctr"/>
            <a:r>
              <a:rPr lang="en-US" sz="4800" b="1" dirty="0">
                <a:latin typeface="Times New Roman" pitchFamily="18" charset="0"/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3233472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33" y="1932669"/>
            <a:ext cx="4724400" cy="3541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/>
          <p:cNvSpPr txBox="1">
            <a:spLocks/>
          </p:cNvSpPr>
          <p:nvPr/>
        </p:nvSpPr>
        <p:spPr>
          <a:xfrm>
            <a:off x="696217" y="616944"/>
            <a:ext cx="7123112" cy="1072687"/>
          </a:xfrm>
          <a:prstGeom prst="rect">
            <a:avLst/>
          </a:prstGeom>
        </p:spPr>
        <p:txBody>
          <a:bodyPr anchor="b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Stephen Gamet</a:t>
            </a:r>
          </a:p>
          <a:p>
            <a:pPr marL="0" indent="0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Viticulture Field Technician</a:t>
            </a:r>
          </a:p>
        </p:txBody>
      </p:sp>
    </p:spTree>
    <p:extLst>
      <p:ext uri="{BB962C8B-B14F-4D97-AF65-F5344CB8AC3E}">
        <p14:creationId xmlns:p14="http://schemas.microsoft.com/office/powerpoint/2010/main" val="1793760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CP_0164"/>
          <p:cNvPicPr>
            <a:picLocks noChangeAspect="1" noChangeArrowheads="1"/>
          </p:cNvPicPr>
          <p:nvPr/>
        </p:nvPicPr>
        <p:blipFill>
          <a:blip r:embed="rId2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33612"/>
            <a:ext cx="4337050" cy="3252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133600" y="254000"/>
            <a:ext cx="481965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/>
            <a:r>
              <a:rPr lang="en-US" sz="4800" b="1" dirty="0">
                <a:latin typeface="Times New Roman" pitchFamily="18" charset="0"/>
              </a:rPr>
              <a:t>Fertilizer and</a:t>
            </a:r>
          </a:p>
          <a:p>
            <a:pPr marL="342900" indent="-342900" algn="ctr"/>
            <a:r>
              <a:rPr lang="en-US" sz="4800" b="1" dirty="0">
                <a:latin typeface="Times New Roman" pitchFamily="18" charset="0"/>
              </a:rPr>
              <a:t>Nutrient Studies</a:t>
            </a:r>
          </a:p>
        </p:txBody>
      </p:sp>
    </p:spTree>
    <p:extLst>
      <p:ext uri="{BB962C8B-B14F-4D97-AF65-F5344CB8AC3E}">
        <p14:creationId xmlns:p14="http://schemas.microsoft.com/office/powerpoint/2010/main" val="20831187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3 137"/>
          <p:cNvPicPr>
            <a:picLocks noChangeAspect="1" noChangeArrowheads="1"/>
          </p:cNvPicPr>
          <p:nvPr/>
        </p:nvPicPr>
        <p:blipFill>
          <a:blip r:embed="rId2" cstate="print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2" y="1520825"/>
            <a:ext cx="5513388" cy="4135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04800" y="0"/>
            <a:ext cx="8458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</a:pPr>
            <a:r>
              <a:rPr lang="en-US" sz="4800" b="1" dirty="0">
                <a:latin typeface="Times New Roman" pitchFamily="18" charset="0"/>
              </a:rPr>
              <a:t>Cultivar (“Variety”)</a:t>
            </a:r>
          </a:p>
          <a:p>
            <a:pPr marL="342900" indent="-342900" algn="ctr">
              <a:lnSpc>
                <a:spcPct val="90000"/>
              </a:lnSpc>
            </a:pPr>
            <a:r>
              <a:rPr lang="en-US" sz="4800" b="1" dirty="0">
                <a:latin typeface="Times New Roman" pitchFamily="18" charset="0"/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33697674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10100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38263"/>
            <a:ext cx="5735637" cy="4300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354668" y="212725"/>
            <a:ext cx="6434667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4800" b="1" dirty="0">
                <a:latin typeface="Times New Roman" pitchFamily="18" charset="0"/>
              </a:rPr>
              <a:t>Field Days or Tailgates</a:t>
            </a:r>
          </a:p>
        </p:txBody>
      </p:sp>
    </p:spTree>
    <p:extLst>
      <p:ext uri="{BB962C8B-B14F-4D97-AF65-F5344CB8AC3E}">
        <p14:creationId xmlns:p14="http://schemas.microsoft.com/office/powerpoint/2010/main" val="38281181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599" y="1958247"/>
            <a:ext cx="5734280" cy="3822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330724" y="211138"/>
            <a:ext cx="446276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latin typeface="Times New Roman" pitchFamily="18" charset="0"/>
              </a:rPr>
              <a:t>Workshops and </a:t>
            </a:r>
          </a:p>
          <a:p>
            <a:pPr algn="ctr"/>
            <a:r>
              <a:rPr lang="en-US" sz="4800" b="1" dirty="0">
                <a:latin typeface="Times New Roman" pitchFamily="18" charset="0"/>
              </a:rPr>
              <a:t>Conferences</a:t>
            </a:r>
          </a:p>
          <a:p>
            <a:endParaRPr lang="en-US" sz="4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6165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Stephen 2014\Feather River Vineyard Pictures\IMG_20140925_080552_829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45" y="2186546"/>
            <a:ext cx="6997547" cy="3944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281179"/>
            <a:ext cx="914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imes New Roman" pitchFamily="18" charset="0"/>
              </a:rPr>
              <a:t>What’s Does The Future </a:t>
            </a:r>
          </a:p>
          <a:p>
            <a:pPr algn="ctr"/>
            <a:r>
              <a:rPr lang="en-US" sz="4800" b="1" dirty="0">
                <a:latin typeface="Times New Roman" pitchFamily="18" charset="0"/>
              </a:rPr>
              <a:t>Hold for The Industry?</a:t>
            </a:r>
          </a:p>
          <a:p>
            <a:pPr algn="ctr"/>
            <a:endParaRPr lang="en-US" sz="48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8913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t="26647" r="-6139" b="-6828"/>
          <a:stretch/>
        </p:blipFill>
        <p:spPr bwMode="auto">
          <a:xfrm>
            <a:off x="5783855" y="418641"/>
            <a:ext cx="2754217" cy="3913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50863" y="270162"/>
            <a:ext cx="408317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latin typeface="Times New Roman" pitchFamily="18" charset="0"/>
              </a:rPr>
              <a:t>Mechanization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308" y="3435245"/>
            <a:ext cx="3987384" cy="2658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J:\Stephen 2014\Expansion Vineyard\IMG_20160419_151422355_HD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96" y="1204381"/>
            <a:ext cx="4563740" cy="2563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0646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086883" y="270162"/>
            <a:ext cx="321113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latin typeface="Times New Roman" pitchFamily="18" charset="0"/>
              </a:rPr>
              <a:t>Spray Drift</a:t>
            </a:r>
          </a:p>
        </p:txBody>
      </p:sp>
      <p:pic>
        <p:nvPicPr>
          <p:cNvPr id="3" name="Picture 4" descr="E:\Photos A\2-4D damage on grapes\Oak Creek Vineyards\P606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42999"/>
            <a:ext cx="6872288" cy="458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Photos A\2-4D damage on grapes\Oak Creek Vineyards\P60601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1" y="4210049"/>
            <a:ext cx="3038474" cy="2025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596" y="1257299"/>
            <a:ext cx="3634418" cy="281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E:\Photos A\2-4D damage on grapes\glyphosateshoot1_zoom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49" y="3278037"/>
            <a:ext cx="1894565" cy="2852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7267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9"/>
          <a:stretch/>
        </p:blipFill>
        <p:spPr>
          <a:xfrm>
            <a:off x="-39970" y="1811868"/>
            <a:ext cx="9223940" cy="4402665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Worlds Major Wine Regions</a:t>
            </a:r>
          </a:p>
        </p:txBody>
      </p:sp>
      <p:sp>
        <p:nvSpPr>
          <p:cNvPr id="4" name="Oval 3"/>
          <p:cNvSpPr/>
          <p:nvPr/>
        </p:nvSpPr>
        <p:spPr>
          <a:xfrm>
            <a:off x="1423685" y="2797856"/>
            <a:ext cx="186374" cy="41918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598209" y="2847107"/>
            <a:ext cx="180362" cy="20304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517206" y="4764774"/>
            <a:ext cx="138278" cy="43883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635299" y="5274035"/>
            <a:ext cx="162326" cy="23579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924518" y="4925797"/>
            <a:ext cx="210424" cy="43228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16400" y="2620306"/>
            <a:ext cx="782598" cy="50389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59203" y="4997753"/>
            <a:ext cx="321644" cy="23579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527217" y="2617182"/>
            <a:ext cx="135272" cy="19321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620142" y="5000944"/>
            <a:ext cx="456916" cy="30784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435845" y="5206385"/>
            <a:ext cx="114228" cy="15719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775578" y="2735184"/>
            <a:ext cx="704626" cy="289440"/>
          </a:xfrm>
          <a:prstGeom prst="ellipse">
            <a:avLst/>
          </a:prstGeom>
          <a:solidFill>
            <a:srgbClr val="600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6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94513" y="270162"/>
            <a:ext cx="439588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latin typeface="Times New Roman" pitchFamily="18" charset="0"/>
              </a:rPr>
              <a:t>Grape Breeding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651253" y="826985"/>
            <a:ext cx="2264147" cy="7749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Temparia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681" r="1406" b="1743"/>
          <a:stretch/>
        </p:blipFill>
        <p:spPr bwMode="auto">
          <a:xfrm>
            <a:off x="430306" y="1452283"/>
            <a:ext cx="3811282" cy="2566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" t="2868" r="5445" b="2012"/>
          <a:stretch/>
        </p:blipFill>
        <p:spPr bwMode="auto">
          <a:xfrm>
            <a:off x="180659" y="3718560"/>
            <a:ext cx="1852234" cy="211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03704" y="4236720"/>
            <a:ext cx="14318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Edelweiss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St. Croix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Lacrosse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Brianna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1097280"/>
            <a:ext cx="1300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 Swanson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7264" y="5827776"/>
            <a:ext cx="1620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Elmer Swenson</a:t>
            </a:r>
          </a:p>
        </p:txBody>
      </p:sp>
      <p:pic>
        <p:nvPicPr>
          <p:cNvPr id="9" name="Content Placeholder 3" descr="DSCF1220.JPG"/>
          <p:cNvPicPr>
            <a:picLocks noChangeAspect="1"/>
          </p:cNvPicPr>
          <p:nvPr/>
        </p:nvPicPr>
        <p:blipFill>
          <a:blip r:embed="rId5"/>
          <a:srcRect l="-18198" r="-18198"/>
          <a:stretch>
            <a:fillRect/>
          </a:stretch>
        </p:blipFill>
        <p:spPr>
          <a:xfrm>
            <a:off x="3661193" y="1663830"/>
            <a:ext cx="6017401" cy="3550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4616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255619" y="2855655"/>
            <a:ext cx="5592493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itchFamily="18" charset="0"/>
              </a:rPr>
              <a:t>Paul Read, Professor of Horticulture</a:t>
            </a:r>
          </a:p>
          <a:p>
            <a:r>
              <a:rPr lang="en-US" sz="2000" b="1" dirty="0">
                <a:latin typeface="Times New Roman" pitchFamily="18" charset="0"/>
              </a:rPr>
              <a:t>Stephen </a:t>
            </a:r>
            <a:r>
              <a:rPr lang="en-US" sz="2000" b="1" dirty="0" err="1">
                <a:latin typeface="Times New Roman" pitchFamily="18" charset="0"/>
              </a:rPr>
              <a:t>Gamet</a:t>
            </a:r>
            <a:r>
              <a:rPr lang="en-US" sz="2000" b="1" dirty="0">
                <a:latin typeface="Times New Roman" pitchFamily="18" charset="0"/>
              </a:rPr>
              <a:t>, Viticulture Technician</a:t>
            </a:r>
          </a:p>
          <a:p>
            <a:r>
              <a:rPr lang="en-US" sz="2000" b="1" dirty="0">
                <a:latin typeface="Times New Roman" pitchFamily="18" charset="0"/>
              </a:rPr>
              <a:t>Ben Loseke,  Lab Technician, PhD Graduate</a:t>
            </a:r>
          </a:p>
          <a:p>
            <a:r>
              <a:rPr lang="en-US" sz="2000" b="1" dirty="0">
                <a:latin typeface="Times New Roman" pitchFamily="18" charset="0"/>
              </a:rPr>
              <a:t>Mustafa </a:t>
            </a:r>
            <a:r>
              <a:rPr lang="en-US" sz="2000" b="1" dirty="0" err="1">
                <a:latin typeface="Times New Roman" pitchFamily="18" charset="0"/>
              </a:rPr>
              <a:t>Unlu</a:t>
            </a:r>
            <a:r>
              <a:rPr lang="en-US" sz="2000" b="1" dirty="0">
                <a:latin typeface="Times New Roman" pitchFamily="18" charset="0"/>
              </a:rPr>
              <a:t>, current M.S. Student</a:t>
            </a:r>
          </a:p>
          <a:p>
            <a:r>
              <a:rPr lang="en-US" sz="2000" b="1" dirty="0">
                <a:latin typeface="Times New Roman" pitchFamily="18" charset="0"/>
              </a:rPr>
              <a:t>Christina </a:t>
            </a:r>
            <a:r>
              <a:rPr lang="en-US" sz="2000" b="1" dirty="0" err="1">
                <a:latin typeface="Times New Roman" pitchFamily="18" charset="0"/>
              </a:rPr>
              <a:t>Bavougia</a:t>
            </a:r>
            <a:r>
              <a:rPr lang="en-US" sz="2000" b="1" dirty="0">
                <a:latin typeface="Times New Roman" pitchFamily="18" charset="0"/>
              </a:rPr>
              <a:t>, PhD Student</a:t>
            </a:r>
          </a:p>
          <a:p>
            <a:r>
              <a:rPr lang="en-US" sz="2000" b="1" dirty="0">
                <a:latin typeface="Times New Roman" pitchFamily="18" charset="0"/>
              </a:rPr>
              <a:t>Valerie </a:t>
            </a:r>
            <a:r>
              <a:rPr lang="en-US" sz="2000" b="1" dirty="0" err="1">
                <a:latin typeface="Times New Roman" pitchFamily="18" charset="0"/>
              </a:rPr>
              <a:t>Courbon</a:t>
            </a:r>
            <a:r>
              <a:rPr lang="en-US" sz="2000" b="1" dirty="0">
                <a:latin typeface="Times New Roman" pitchFamily="18" charset="0"/>
              </a:rPr>
              <a:t>, French Student Summer Intern</a:t>
            </a:r>
          </a:p>
          <a:p>
            <a:r>
              <a:rPr lang="en-US" sz="2000" b="1" dirty="0" err="1">
                <a:latin typeface="Times New Roman" pitchFamily="18" charset="0"/>
              </a:rPr>
              <a:t>Sanjun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Gu</a:t>
            </a:r>
            <a:r>
              <a:rPr lang="en-US" sz="2000" b="1" dirty="0">
                <a:latin typeface="Times New Roman" pitchFamily="18" charset="0"/>
              </a:rPr>
              <a:t>, recent PhD Graduate</a:t>
            </a:r>
          </a:p>
          <a:p>
            <a:r>
              <a:rPr lang="en-US" sz="2000" b="1" dirty="0" err="1">
                <a:latin typeface="Times New Roman" pitchFamily="18" charset="0"/>
              </a:rPr>
              <a:t>Hany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Elnagger</a:t>
            </a:r>
            <a:r>
              <a:rPr lang="en-US" sz="2000" b="1" dirty="0">
                <a:latin typeface="Times New Roman" pitchFamily="18" charset="0"/>
              </a:rPr>
              <a:t>, recent PhD Graduate</a:t>
            </a:r>
          </a:p>
          <a:p>
            <a:r>
              <a:rPr lang="en-US" sz="2000" b="1" dirty="0" err="1">
                <a:latin typeface="Times New Roman" pitchFamily="18" charset="0"/>
              </a:rPr>
              <a:t>Issam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Qrunfleh</a:t>
            </a:r>
            <a:r>
              <a:rPr lang="en-US" sz="2000" b="1" dirty="0">
                <a:latin typeface="Times New Roman" pitchFamily="18" charset="0"/>
              </a:rPr>
              <a:t>, recent PhD Student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942975" y="303212"/>
            <a:ext cx="7531100" cy="228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latin typeface="Times New Roman" pitchFamily="18" charset="0"/>
              </a:rPr>
              <a:t>The University of Nebraska </a:t>
            </a:r>
          </a:p>
          <a:p>
            <a:pPr algn="ctr"/>
            <a:r>
              <a:rPr lang="en-US" sz="4800" b="1" dirty="0">
                <a:latin typeface="Times New Roman" pitchFamily="18" charset="0"/>
              </a:rPr>
              <a:t>Viticulture Program </a:t>
            </a:r>
          </a:p>
          <a:p>
            <a:pPr algn="ctr"/>
            <a:r>
              <a:rPr lang="en-US" sz="4800" b="1" dirty="0">
                <a:latin typeface="Times New Roman" pitchFamily="18" charset="0"/>
              </a:rPr>
              <a:t>has dedicated people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422" y="3084722"/>
            <a:ext cx="3139036" cy="229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215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685800" y="2286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Times New Roman" pitchFamily="18" charset="0"/>
              </a:rPr>
              <a:t>In the late 1800s to early 1900s there were many plantings of grapes and other fruits by immigrants to Nebraska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3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t="1840" r="1912" b="2788"/>
          <a:stretch>
            <a:fillRect/>
          </a:stretch>
        </p:blipFill>
        <p:spPr bwMode="auto">
          <a:xfrm>
            <a:off x="1316038" y="1828800"/>
            <a:ext cx="7370762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1412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5" descr="a1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478" y="1828800"/>
            <a:ext cx="5243322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44"/>
          <p:cNvSpPr txBox="1">
            <a:spLocks noChangeArrowheads="1"/>
          </p:cNvSpPr>
          <p:nvPr/>
        </p:nvSpPr>
        <p:spPr bwMode="auto">
          <a:xfrm>
            <a:off x="2127333" y="304800"/>
            <a:ext cx="4883067" cy="11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latin typeface="Times New Roman" pitchFamily="18" charset="0"/>
              </a:rPr>
              <a:t>1910- ca. 5000 Acres in 11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latin typeface="Times New Roman" pitchFamily="18" charset="0"/>
              </a:rPr>
              <a:t>Eastern Nebraska counties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4667071"/>
            <a:ext cx="2813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This is a picture of several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acres of grapes in the early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1900’s  by Brownville, NE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in South East Nebraska. </a:t>
            </a:r>
          </a:p>
        </p:txBody>
      </p:sp>
    </p:spTree>
    <p:extLst>
      <p:ext uri="{BB962C8B-B14F-4D97-AF65-F5344CB8AC3E}">
        <p14:creationId xmlns:p14="http://schemas.microsoft.com/office/powerpoint/2010/main" val="2916730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 txBox="1">
            <a:spLocks/>
          </p:cNvSpPr>
          <p:nvPr/>
        </p:nvSpPr>
        <p:spPr>
          <a:xfrm>
            <a:off x="0" y="76200"/>
            <a:ext cx="9144000" cy="8048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Times New Roman" pitchFamily="18" charset="0"/>
              </a:rPr>
              <a:t>1919- Prohibition </a:t>
            </a:r>
          </a:p>
          <a:p>
            <a:pPr marL="0" indent="0" algn="ctr">
              <a:buNone/>
            </a:pPr>
            <a:r>
              <a:rPr lang="en-US" b="1" dirty="0">
                <a:latin typeface="Times New Roman" pitchFamily="18" charset="0"/>
              </a:rPr>
              <a:t>(18</a:t>
            </a:r>
            <a:r>
              <a:rPr lang="en-US" b="1" baseline="30000" dirty="0">
                <a:latin typeface="Times New Roman" pitchFamily="18" charset="0"/>
              </a:rPr>
              <a:t>th</a:t>
            </a:r>
            <a:r>
              <a:rPr lang="en-US" b="1" dirty="0">
                <a:latin typeface="Times New Roman" pitchFamily="18" charset="0"/>
              </a:rPr>
              <a:t> Amendment to U.S. Constitution)</a:t>
            </a:r>
          </a:p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230" y="1207999"/>
            <a:ext cx="6822628" cy="5036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954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 txBox="1">
            <a:spLocks/>
          </p:cNvSpPr>
          <p:nvPr/>
        </p:nvSpPr>
        <p:spPr>
          <a:xfrm>
            <a:off x="457200" y="304800"/>
            <a:ext cx="8534400" cy="1066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Times New Roman" pitchFamily="18" charset="0"/>
              </a:rPr>
              <a:t>1933- Prohibition is repealed; management of    alcoholic beverages is placed under each individual state’s control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05000"/>
            <a:ext cx="5715000" cy="4249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461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457200"/>
            <a:ext cx="7881260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</a:rPr>
              <a:t>1985- The Nebraska Farm Wineries Act </a:t>
            </a:r>
          </a:p>
          <a:p>
            <a:pPr fontAlgn="base"/>
            <a:r>
              <a:rPr lang="en-US" sz="3200" b="1" dirty="0">
                <a:latin typeface="Times New Roman" pitchFamily="18" charset="0"/>
              </a:rPr>
              <a:t>	is passed </a:t>
            </a:r>
          </a:p>
          <a:p>
            <a:pPr fontAlgn="base"/>
            <a:r>
              <a:rPr lang="en-US" sz="3200" b="1" dirty="0">
                <a:latin typeface="Times New Roman" pitchFamily="18" charset="0"/>
              </a:rPr>
              <a:t>-maximum of 50,000 gallons/year</a:t>
            </a:r>
          </a:p>
          <a:p>
            <a:r>
              <a:rPr lang="en-US" sz="3200" b="1" dirty="0">
                <a:latin typeface="Times New Roman" pitchFamily="18" charset="0"/>
              </a:rPr>
              <a:t>-over 15,000 gallons – </a:t>
            </a:r>
          </a:p>
          <a:p>
            <a:r>
              <a:rPr lang="en-US" sz="3200" b="1" dirty="0">
                <a:latin typeface="Times New Roman" pitchFamily="18" charset="0"/>
              </a:rPr>
              <a:t>	wineries must go through a distributor</a:t>
            </a:r>
          </a:p>
          <a:p>
            <a:r>
              <a:rPr lang="en-US" sz="3200" b="1" dirty="0">
                <a:latin typeface="Times New Roman" pitchFamily="18" charset="0"/>
              </a:rPr>
              <a:t>	(changed to 30,000 gallons in 2003)</a:t>
            </a:r>
          </a:p>
          <a:p>
            <a:r>
              <a:rPr lang="en-US" sz="3200" b="1" dirty="0">
                <a:latin typeface="Times New Roman" pitchFamily="18" charset="0"/>
              </a:rPr>
              <a:t>-75% Nebraska grown product used for </a:t>
            </a:r>
          </a:p>
          <a:p>
            <a:r>
              <a:rPr lang="en-US" sz="3200" b="1" dirty="0">
                <a:latin typeface="Times New Roman" pitchFamily="18" charset="0"/>
              </a:rPr>
              <a:t>         wine production</a:t>
            </a:r>
          </a:p>
          <a:p>
            <a:r>
              <a:rPr lang="en-US" sz="3200" b="1" dirty="0">
                <a:latin typeface="Times New Roman" pitchFamily="18" charset="0"/>
              </a:rPr>
              <a:t>	25% can be brought</a:t>
            </a:r>
          </a:p>
          <a:p>
            <a:r>
              <a:rPr lang="en-US" sz="3200" b="1" dirty="0">
                <a:latin typeface="Times New Roman" pitchFamily="18" charset="0"/>
              </a:rPr>
              <a:t>         in from out of state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4191000"/>
            <a:ext cx="2933700" cy="1926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8971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" t="2451" r="1207" b="2621"/>
          <a:stretch/>
        </p:blipFill>
        <p:spPr bwMode="auto">
          <a:xfrm>
            <a:off x="2504315" y="1828800"/>
            <a:ext cx="6103237" cy="3877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09600" y="152400"/>
            <a:ext cx="8289000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</a:rPr>
              <a:t>1994- </a:t>
            </a:r>
            <a:r>
              <a:rPr lang="en-US" sz="3200" b="1" dirty="0" err="1">
                <a:latin typeface="Times New Roman" pitchFamily="18" charset="0"/>
              </a:rPr>
              <a:t>Cuthills</a:t>
            </a:r>
            <a:r>
              <a:rPr lang="en-US" sz="3200" b="1" dirty="0">
                <a:latin typeface="Times New Roman" pitchFamily="18" charset="0"/>
              </a:rPr>
              <a:t> Vineyards opens as </a:t>
            </a:r>
          </a:p>
          <a:p>
            <a:r>
              <a:rPr lang="en-US" sz="3200" b="1" dirty="0">
                <a:latin typeface="Times New Roman" pitchFamily="18" charset="0"/>
              </a:rPr>
              <a:t>          Nebraska’s first winery </a:t>
            </a:r>
          </a:p>
          <a:p>
            <a:r>
              <a:rPr lang="en-US" sz="3200" b="1" dirty="0">
                <a:latin typeface="Times New Roman" pitchFamily="18" charset="0"/>
              </a:rPr>
              <a:t>ca. 10 acres of commercial grapes in Nebraska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9815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8&quot;/&gt;&lt;property id=&quot;20307&quot; value=&quot;263&quot;/&gt;&lt;/object&gt;&lt;object type=&quot;3&quot; unique_id=&quot;10010&quot;&gt;&lt;property id=&quot;20148&quot; value=&quot;5&quot;/&gt;&lt;property id=&quot;20300&quot; value=&quot;Slide 6&quot;/&gt;&lt;property id=&quot;20307&quot; value=&quot;261&quot;/&gt;&lt;/object&gt;&lt;object type=&quot;3&quot; unique_id=&quot;10011&quot;&gt;&lt;property id=&quot;20148&quot; value=&quot;5&quot;/&gt;&lt;property id=&quot;20300&quot; value=&quot;Slide 7&quot;/&gt;&lt;property id=&quot;20307&quot; value=&quot;262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6&quot;/&gt;&lt;property id=&quot;20307&quot; value=&quot;265&quot;/&gt;&lt;/object&gt;&lt;object type=&quot;3&quot; unique_id=&quot;10014&quot;&gt;&lt;property id=&quot;20148&quot; value=&quot;5&quot;/&gt;&lt;property id=&quot;20300&quot; value=&quot;Slide 10&quot;/&gt;&lt;property id=&quot;20307&quot; value=&quot;266&quot;/&gt;&lt;/object&gt;&lt;object type=&quot;3&quot; unique_id=&quot;10015&quot;&gt;&lt;property id=&quot;20148&quot; value=&quot;5&quot;/&gt;&lt;property id=&quot;20300&quot; value=&quot;Slide 11&quot;/&gt;&lt;property id=&quot;20307&quot; value=&quot;267&quot;/&gt;&lt;/object&gt;&lt;object type=&quot;3&quot; unique_id=&quot;10016&quot;&gt;&lt;property id=&quot;20148&quot; value=&quot;5&quot;/&gt;&lt;property id=&quot;20300&quot; value=&quot;Slide 12&quot;/&gt;&lt;property id=&quot;20307&quot; value=&quot;268&quot;/&gt;&lt;/object&gt;&lt;object type=&quot;3&quot; unique_id=&quot;10017&quot;&gt;&lt;property id=&quot;20148&quot; value=&quot;5&quot;/&gt;&lt;property id=&quot;20300&quot; value=&quot;Slide 13&quot;/&gt;&lt;property id=&quot;20307&quot; value=&quot;269&quot;/&gt;&lt;/object&gt;&lt;object type=&quot;3&quot; unique_id=&quot;10018&quot;&gt;&lt;property id=&quot;20148&quot; value=&quot;5&quot;/&gt;&lt;property id=&quot;20300&quot; value=&quot;Slide 14&quot;/&gt;&lt;property id=&quot;20307&quot; value=&quot;270&quot;/&gt;&lt;/object&gt;&lt;object type=&quot;3&quot; unique_id=&quot;10019&quot;&gt;&lt;property id=&quot;20148&quot; value=&quot;5&quot;/&gt;&lt;property id=&quot;20300&quot; value=&quot;Slide 15&quot;/&gt;&lt;property id=&quot;20307&quot; value=&quot;271&quot;/&gt;&lt;/object&gt;&lt;object type=&quot;3&quot; unique_id=&quot;10020&quot;&gt;&lt;property id=&quot;20148&quot; value=&quot;5&quot;/&gt;&lt;property id=&quot;20300&quot; value=&quot;Slide 17&quot;/&gt;&lt;property id=&quot;20307&quot; value=&quot;272&quot;/&gt;&lt;/object&gt;&lt;object type=&quot;3&quot; unique_id=&quot;10021&quot;&gt;&lt;property id=&quot;20148&quot; value=&quot;5&quot;/&gt;&lt;property id=&quot;20300&quot; value=&quot;Slide 18&quot;/&gt;&lt;property id=&quot;20307&quot; value=&quot;273&quot;/&gt;&lt;/object&gt;&lt;object type=&quot;3&quot; unique_id=&quot;10022&quot;&gt;&lt;property id=&quot;20148&quot; value=&quot;5&quot;/&gt;&lt;property id=&quot;20300&quot; value=&quot;Slide 19&quot;/&gt;&lt;property id=&quot;20307&quot; value=&quot;274&quot;/&gt;&lt;/object&gt;&lt;object type=&quot;3&quot; unique_id=&quot;10023&quot;&gt;&lt;property id=&quot;20148&quot; value=&quot;5&quot;/&gt;&lt;property id=&quot;20300&quot; value=&quot;Slide 20&quot;/&gt;&lt;property id=&quot;20307&quot; value=&quot;275&quot;/&gt;&lt;/object&gt;&lt;object type=&quot;3&quot; unique_id=&quot;10024&quot;&gt;&lt;property id=&quot;20148&quot; value=&quot;5&quot;/&gt;&lt;property id=&quot;20300&quot; value=&quot;Slide 21&quot;/&gt;&lt;property id=&quot;20307&quot; value=&quot;276&quot;/&gt;&lt;/object&gt;&lt;object type=&quot;3&quot; unique_id=&quot;10025&quot;&gt;&lt;property id=&quot;20148&quot; value=&quot;5&quot;/&gt;&lt;property id=&quot;20300&quot; value=&quot;Slide 22&quot;/&gt;&lt;property id=&quot;20307&quot; value=&quot;277&quot;/&gt;&lt;/object&gt;&lt;object type=&quot;3&quot; unique_id=&quot;10026&quot;&gt;&lt;property id=&quot;20148&quot; value=&quot;5&quot;/&gt;&lt;property id=&quot;20300&quot; value=&quot;Slide 23&quot;/&gt;&lt;property id=&quot;20307&quot; value=&quot;278&quot;/&gt;&lt;/object&gt;&lt;object type=&quot;3&quot; unique_id=&quot;10027&quot;&gt;&lt;property id=&quot;20148&quot; value=&quot;5&quot;/&gt;&lt;property id=&quot;20300&quot; value=&quot;Slide 24&quot;/&gt;&lt;property id=&quot;20307&quot; value=&quot;279&quot;/&gt;&lt;/object&gt;&lt;object type=&quot;3&quot; unique_id=&quot;10028&quot;&gt;&lt;property id=&quot;20148&quot; value=&quot;5&quot;/&gt;&lt;property id=&quot;20300&quot; value=&quot;Slide 25&quot;/&gt;&lt;property id=&quot;20307&quot; value=&quot;280&quot;/&gt;&lt;/object&gt;&lt;object type=&quot;3&quot; unique_id=&quot;10029&quot;&gt;&lt;property id=&quot;20148&quot; value=&quot;5&quot;/&gt;&lt;property id=&quot;20300&quot; value=&quot;Slide 26&quot;/&gt;&lt;property id=&quot;20307&quot; value=&quot;281&quot;/&gt;&lt;/object&gt;&lt;object type=&quot;3&quot; unique_id=&quot;10030&quot;&gt;&lt;property id=&quot;20148&quot; value=&quot;5&quot;/&gt;&lt;property id=&quot;20300&quot; value=&quot;Slide 27&quot;/&gt;&lt;property id=&quot;20307&quot; value=&quot;282&quot;/&gt;&lt;/object&gt;&lt;object type=&quot;3&quot; unique_id=&quot;10031&quot;&gt;&lt;property id=&quot;20148&quot; value=&quot;5&quot;/&gt;&lt;property id=&quot;20300&quot; value=&quot;Slide 28&quot;/&gt;&lt;property id=&quot;20307&quot; value=&quot;283&quot;/&gt;&lt;/object&gt;&lt;object type=&quot;3&quot; unique_id=&quot;10032&quot;&gt;&lt;property id=&quot;20148&quot; value=&quot;5&quot;/&gt;&lt;property id=&quot;20300&quot; value=&quot;Slide 29&quot;/&gt;&lt;property id=&quot;20307&quot; value=&quot;284&quot;/&gt;&lt;/object&gt;&lt;object type=&quot;3&quot; unique_id=&quot;10033&quot;&gt;&lt;property id=&quot;20148&quot; value=&quot;5&quot;/&gt;&lt;property id=&quot;20300&quot; value=&quot;Slide 30&quot;/&gt;&lt;property id=&quot;20307&quot; value=&quot;285&quot;/&gt;&lt;/object&gt;&lt;object type=&quot;3&quot; unique_id=&quot;10034&quot;&gt;&lt;property id=&quot;20148&quot; value=&quot;5&quot;/&gt;&lt;property id=&quot;20300&quot; value=&quot;Slide 31&quot;/&gt;&lt;property id=&quot;20307&quot; value=&quot;286&quot;/&gt;&lt;/object&gt;&lt;object type=&quot;3&quot; unique_id=&quot;10035&quot;&gt;&lt;property id=&quot;20148&quot; value=&quot;5&quot;/&gt;&lt;property id=&quot;20300&quot; value=&quot;Slide 32&quot;/&gt;&lt;property id=&quot;20307&quot; value=&quot;287&quot;/&gt;&lt;/object&gt;&lt;object type=&quot;3&quot; unique_id=&quot;10036&quot;&gt;&lt;property id=&quot;20148&quot; value=&quot;5&quot;/&gt;&lt;property id=&quot;20300&quot; value=&quot;Slide 33&quot;/&gt;&lt;property id=&quot;20307&quot; value=&quot;288&quot;/&gt;&lt;/object&gt;&lt;object type=&quot;3&quot; unique_id=&quot;10037&quot;&gt;&lt;property id=&quot;20148&quot; value=&quot;5&quot;/&gt;&lt;property id=&quot;20300&quot; value=&quot;Slide 34&quot;/&gt;&lt;property id=&quot;20307&quot; value=&quot;289&quot;/&gt;&lt;/object&gt;&lt;object type=&quot;3&quot; unique_id=&quot;10038&quot;&gt;&lt;property id=&quot;20148&quot; value=&quot;5&quot;/&gt;&lt;property id=&quot;20300&quot; value=&quot;Slide 35&quot;/&gt;&lt;property id=&quot;20307&quot; value=&quot;290&quot;/&gt;&lt;/object&gt;&lt;object type=&quot;3&quot; unique_id=&quot;10039&quot;&gt;&lt;property id=&quot;20148&quot; value=&quot;5&quot;/&gt;&lt;property id=&quot;20300&quot; value=&quot;Slide 36&quot;/&gt;&lt;property id=&quot;20307&quot; value=&quot;291&quot;/&gt;&lt;/object&gt;&lt;object type=&quot;3&quot; unique_id=&quot;10040&quot;&gt;&lt;property id=&quot;20148&quot; value=&quot;5&quot;/&gt;&lt;property id=&quot;20300&quot; value=&quot;Slide 37&quot;/&gt;&lt;property id=&quot;20307&quot; value=&quot;292&quot;/&gt;&lt;/object&gt;&lt;object type=&quot;3&quot; unique_id=&quot;10041&quot;&gt;&lt;property id=&quot;20148&quot; value=&quot;5&quot;/&gt;&lt;property id=&quot;20300&quot; value=&quot;Slide 38&quot;/&gt;&lt;property id=&quot;20307&quot; value=&quot;293&quot;/&gt;&lt;/object&gt;&lt;object type=&quot;3&quot; unique_id=&quot;10042&quot;&gt;&lt;property id=&quot;20148&quot; value=&quot;5&quot;/&gt;&lt;property id=&quot;20300&quot; value=&quot;Slide 39&quot;/&gt;&lt;property id=&quot;20307&quot; value=&quot;29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1168</Words>
  <Application>Microsoft Office PowerPoint</Application>
  <PresentationFormat>On-screen Show (4:3)</PresentationFormat>
  <Paragraphs>238</Paragraphs>
  <Slides>39</Slides>
  <Notes>11</Notes>
  <HiddenSlides>1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Tempus Sans ITC</vt:lpstr>
      <vt:lpstr>Times New Roman</vt:lpstr>
      <vt:lpstr>Wingdings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Nebraska-Lincoln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Gamet</dc:creator>
  <cp:lastModifiedBy>Pat</cp:lastModifiedBy>
  <cp:revision>31</cp:revision>
  <cp:lastPrinted>2018-11-01T17:30:46Z</cp:lastPrinted>
  <dcterms:created xsi:type="dcterms:W3CDTF">2017-11-02T14:20:58Z</dcterms:created>
  <dcterms:modified xsi:type="dcterms:W3CDTF">2021-11-10T17:47:01Z</dcterms:modified>
</cp:coreProperties>
</file>